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64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58" r:id="rId4"/>
    <p:sldId id="275" r:id="rId5"/>
    <p:sldId id="276" r:id="rId6"/>
    <p:sldId id="259" r:id="rId7"/>
    <p:sldId id="272" r:id="rId8"/>
    <p:sldId id="260" r:id="rId9"/>
    <p:sldId id="262" r:id="rId10"/>
    <p:sldId id="264" r:id="rId11"/>
    <p:sldId id="263" r:id="rId12"/>
    <p:sldId id="265" r:id="rId13"/>
    <p:sldId id="266" r:id="rId14"/>
    <p:sldId id="267" r:id="rId15"/>
    <p:sldId id="274" r:id="rId16"/>
    <p:sldId id="269" r:id="rId17"/>
    <p:sldId id="270" r:id="rId18"/>
    <p:sldId id="271" r:id="rId19"/>
    <p:sldId id="273" r:id="rId20"/>
    <p:sldId id="27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56"/>
    <p:restoredTop sz="88415" autoAdjust="0"/>
  </p:normalViewPr>
  <p:slideViewPr>
    <p:cSldViewPr snapToGrid="0" snapToObjects="1">
      <p:cViewPr varScale="1">
        <p:scale>
          <a:sx n="113" d="100"/>
          <a:sy n="113" d="100"/>
        </p:scale>
        <p:origin x="85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D68651-365A-9945-94BB-16D16235F39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2592CB09-72A6-4342-808B-6319A4E656F9}">
      <dgm:prSet phldrT="[Text]"/>
      <dgm:spPr/>
      <dgm:t>
        <a:bodyPr/>
        <a:lstStyle/>
        <a:p>
          <a:r>
            <a:rPr lang="en-US" dirty="0" smtClean="0"/>
            <a:t>Convolutional Layers</a:t>
          </a:r>
          <a:endParaRPr lang="en-US" dirty="0"/>
        </a:p>
      </dgm:t>
    </dgm:pt>
    <dgm:pt modelId="{E5F6D353-FD61-EF4C-B726-FE4E535E2D73}" type="parTrans" cxnId="{DE533B0E-E22A-5841-A24A-F7D8BC4BA1CC}">
      <dgm:prSet/>
      <dgm:spPr/>
      <dgm:t>
        <a:bodyPr/>
        <a:lstStyle/>
        <a:p>
          <a:endParaRPr lang="en-US"/>
        </a:p>
      </dgm:t>
    </dgm:pt>
    <dgm:pt modelId="{E846FD33-175D-0C44-8AF1-783FFDED8CBA}" type="sibTrans" cxnId="{DE533B0E-E22A-5841-A24A-F7D8BC4BA1CC}">
      <dgm:prSet/>
      <dgm:spPr/>
      <dgm:t>
        <a:bodyPr/>
        <a:lstStyle/>
        <a:p>
          <a:endParaRPr lang="en-US"/>
        </a:p>
      </dgm:t>
    </dgm:pt>
    <dgm:pt modelId="{6024876D-EC99-4449-95E3-70D7FFC13E33}">
      <dgm:prSet phldrT="[Text]"/>
      <dgm:spPr/>
      <dgm:t>
        <a:bodyPr/>
        <a:lstStyle/>
        <a:p>
          <a:r>
            <a:rPr lang="en-US" dirty="0" smtClean="0"/>
            <a:t>Pooling and Normalization</a:t>
          </a:r>
          <a:endParaRPr lang="en-US" dirty="0"/>
        </a:p>
      </dgm:t>
    </dgm:pt>
    <dgm:pt modelId="{8A6B31CC-E088-7D43-8834-5F3C7A5935C0}" type="parTrans" cxnId="{D6105AF0-FC04-7444-A331-3D079E8AC19E}">
      <dgm:prSet/>
      <dgm:spPr/>
      <dgm:t>
        <a:bodyPr/>
        <a:lstStyle/>
        <a:p>
          <a:endParaRPr lang="en-US"/>
        </a:p>
      </dgm:t>
    </dgm:pt>
    <dgm:pt modelId="{A3F08C02-C548-4E49-A2F6-77CD7A7C0204}" type="sibTrans" cxnId="{D6105AF0-FC04-7444-A331-3D079E8AC19E}">
      <dgm:prSet/>
      <dgm:spPr/>
      <dgm:t>
        <a:bodyPr/>
        <a:lstStyle/>
        <a:p>
          <a:endParaRPr lang="en-US"/>
        </a:p>
      </dgm:t>
    </dgm:pt>
    <dgm:pt modelId="{B5031CCE-6237-C84A-A903-1248BD4F87E2}">
      <dgm:prSet phldrT="[Text]"/>
      <dgm:spPr/>
      <dgm:t>
        <a:bodyPr/>
        <a:lstStyle/>
        <a:p>
          <a:r>
            <a:rPr lang="en-US" dirty="0" smtClean="0"/>
            <a:t>Fully Connected Classifier</a:t>
          </a:r>
          <a:endParaRPr lang="en-US" dirty="0"/>
        </a:p>
      </dgm:t>
    </dgm:pt>
    <dgm:pt modelId="{8A13854B-2BA6-284C-94FE-D2075BCE7EEB}" type="parTrans" cxnId="{C04A1B97-A5F6-8B45-AA91-AB5ADEE5315E}">
      <dgm:prSet/>
      <dgm:spPr/>
      <dgm:t>
        <a:bodyPr/>
        <a:lstStyle/>
        <a:p>
          <a:endParaRPr lang="en-US"/>
        </a:p>
      </dgm:t>
    </dgm:pt>
    <dgm:pt modelId="{246F9960-B4AF-2047-8538-31866623422F}" type="sibTrans" cxnId="{C04A1B97-A5F6-8B45-AA91-AB5ADEE5315E}">
      <dgm:prSet/>
      <dgm:spPr/>
      <dgm:t>
        <a:bodyPr/>
        <a:lstStyle/>
        <a:p>
          <a:endParaRPr lang="en-US"/>
        </a:p>
      </dgm:t>
    </dgm:pt>
    <dgm:pt modelId="{9E3B02B2-55A8-9D48-9902-6993275A6281}" type="pres">
      <dgm:prSet presAssocID="{C5D68651-365A-9945-94BB-16D16235F396}" presName="Name0" presStyleCnt="0">
        <dgm:presLayoutVars>
          <dgm:dir/>
          <dgm:resizeHandles val="exact"/>
        </dgm:presLayoutVars>
      </dgm:prSet>
      <dgm:spPr/>
    </dgm:pt>
    <dgm:pt modelId="{7780F452-F643-DD4B-8501-22B3A5BC3592}" type="pres">
      <dgm:prSet presAssocID="{2592CB09-72A6-4342-808B-6319A4E656F9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E6191C-3A9F-0E43-A659-2878336E4A17}" type="pres">
      <dgm:prSet presAssocID="{E846FD33-175D-0C44-8AF1-783FFDED8CBA}" presName="sibTrans" presStyleLbl="sibTrans2D1" presStyleIdx="0" presStyleCnt="2"/>
      <dgm:spPr/>
      <dgm:t>
        <a:bodyPr/>
        <a:lstStyle/>
        <a:p>
          <a:endParaRPr lang="en-US"/>
        </a:p>
      </dgm:t>
    </dgm:pt>
    <dgm:pt modelId="{D091C6BA-B0A0-0744-A200-C7D24095815F}" type="pres">
      <dgm:prSet presAssocID="{E846FD33-175D-0C44-8AF1-783FFDED8CBA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3A2C0332-A122-404A-8A75-3F1E25A89284}" type="pres">
      <dgm:prSet presAssocID="{6024876D-EC99-4449-95E3-70D7FFC13E3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77F518-1F4C-774E-BEE0-F47F1C9AAE23}" type="pres">
      <dgm:prSet presAssocID="{A3F08C02-C548-4E49-A2F6-77CD7A7C0204}" presName="sibTrans" presStyleLbl="sibTrans2D1" presStyleIdx="1" presStyleCnt="2"/>
      <dgm:spPr/>
      <dgm:t>
        <a:bodyPr/>
        <a:lstStyle/>
        <a:p>
          <a:endParaRPr lang="en-US"/>
        </a:p>
      </dgm:t>
    </dgm:pt>
    <dgm:pt modelId="{7A8565C7-8636-5D4B-AFA1-56BDEEF0F75C}" type="pres">
      <dgm:prSet presAssocID="{A3F08C02-C548-4E49-A2F6-77CD7A7C0204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E3270800-50B8-5E4D-9305-F78AE2ABEB0C}" type="pres">
      <dgm:prSet presAssocID="{B5031CCE-6237-C84A-A903-1248BD4F87E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6105AF0-FC04-7444-A331-3D079E8AC19E}" srcId="{C5D68651-365A-9945-94BB-16D16235F396}" destId="{6024876D-EC99-4449-95E3-70D7FFC13E33}" srcOrd="1" destOrd="0" parTransId="{8A6B31CC-E088-7D43-8834-5F3C7A5935C0}" sibTransId="{A3F08C02-C548-4E49-A2F6-77CD7A7C0204}"/>
    <dgm:cxn modelId="{E9992E86-340B-5A4E-BC18-A6B3F0FE4E13}" type="presOf" srcId="{B5031CCE-6237-C84A-A903-1248BD4F87E2}" destId="{E3270800-50B8-5E4D-9305-F78AE2ABEB0C}" srcOrd="0" destOrd="0" presId="urn:microsoft.com/office/officeart/2005/8/layout/process1"/>
    <dgm:cxn modelId="{FF0339A5-B935-7647-A1B3-88B80C322228}" type="presOf" srcId="{C5D68651-365A-9945-94BB-16D16235F396}" destId="{9E3B02B2-55A8-9D48-9902-6993275A6281}" srcOrd="0" destOrd="0" presId="urn:microsoft.com/office/officeart/2005/8/layout/process1"/>
    <dgm:cxn modelId="{ED4F4296-65C6-0B44-8924-21D36F27F0FC}" type="presOf" srcId="{6024876D-EC99-4449-95E3-70D7FFC13E33}" destId="{3A2C0332-A122-404A-8A75-3F1E25A89284}" srcOrd="0" destOrd="0" presId="urn:microsoft.com/office/officeart/2005/8/layout/process1"/>
    <dgm:cxn modelId="{99392917-2FF3-3F48-8B55-E523B937BCE1}" type="presOf" srcId="{E846FD33-175D-0C44-8AF1-783FFDED8CBA}" destId="{D091C6BA-B0A0-0744-A200-C7D24095815F}" srcOrd="1" destOrd="0" presId="urn:microsoft.com/office/officeart/2005/8/layout/process1"/>
    <dgm:cxn modelId="{7B74B605-D3CF-FA4E-9590-832E4CDD819B}" type="presOf" srcId="{A3F08C02-C548-4E49-A2F6-77CD7A7C0204}" destId="{5D77F518-1F4C-774E-BEE0-F47F1C9AAE23}" srcOrd="0" destOrd="0" presId="urn:microsoft.com/office/officeart/2005/8/layout/process1"/>
    <dgm:cxn modelId="{024AE17B-8EAC-7A40-92E2-D57C5D7E22ED}" type="presOf" srcId="{2592CB09-72A6-4342-808B-6319A4E656F9}" destId="{7780F452-F643-DD4B-8501-22B3A5BC3592}" srcOrd="0" destOrd="0" presId="urn:microsoft.com/office/officeart/2005/8/layout/process1"/>
    <dgm:cxn modelId="{6C666757-F6F5-2948-9972-41ED3B0DDC1D}" type="presOf" srcId="{A3F08C02-C548-4E49-A2F6-77CD7A7C0204}" destId="{7A8565C7-8636-5D4B-AFA1-56BDEEF0F75C}" srcOrd="1" destOrd="0" presId="urn:microsoft.com/office/officeart/2005/8/layout/process1"/>
    <dgm:cxn modelId="{C04A1B97-A5F6-8B45-AA91-AB5ADEE5315E}" srcId="{C5D68651-365A-9945-94BB-16D16235F396}" destId="{B5031CCE-6237-C84A-A903-1248BD4F87E2}" srcOrd="2" destOrd="0" parTransId="{8A13854B-2BA6-284C-94FE-D2075BCE7EEB}" sibTransId="{246F9960-B4AF-2047-8538-31866623422F}"/>
    <dgm:cxn modelId="{DE533B0E-E22A-5841-A24A-F7D8BC4BA1CC}" srcId="{C5D68651-365A-9945-94BB-16D16235F396}" destId="{2592CB09-72A6-4342-808B-6319A4E656F9}" srcOrd="0" destOrd="0" parTransId="{E5F6D353-FD61-EF4C-B726-FE4E535E2D73}" sibTransId="{E846FD33-175D-0C44-8AF1-783FFDED8CBA}"/>
    <dgm:cxn modelId="{7845116A-2035-484F-A810-A7DFB0DC935C}" type="presOf" srcId="{E846FD33-175D-0C44-8AF1-783FFDED8CBA}" destId="{84E6191C-3A9F-0E43-A659-2878336E4A17}" srcOrd="0" destOrd="0" presId="urn:microsoft.com/office/officeart/2005/8/layout/process1"/>
    <dgm:cxn modelId="{AC67BEC9-986B-664E-89AA-4EC1749605FA}" type="presParOf" srcId="{9E3B02B2-55A8-9D48-9902-6993275A6281}" destId="{7780F452-F643-DD4B-8501-22B3A5BC3592}" srcOrd="0" destOrd="0" presId="urn:microsoft.com/office/officeart/2005/8/layout/process1"/>
    <dgm:cxn modelId="{631D0996-FCB6-6446-B6A1-815E332BB37C}" type="presParOf" srcId="{9E3B02B2-55A8-9D48-9902-6993275A6281}" destId="{84E6191C-3A9F-0E43-A659-2878336E4A17}" srcOrd="1" destOrd="0" presId="urn:microsoft.com/office/officeart/2005/8/layout/process1"/>
    <dgm:cxn modelId="{53E556F9-78B9-6440-A02A-6CCA740FCFE9}" type="presParOf" srcId="{84E6191C-3A9F-0E43-A659-2878336E4A17}" destId="{D091C6BA-B0A0-0744-A200-C7D24095815F}" srcOrd="0" destOrd="0" presId="urn:microsoft.com/office/officeart/2005/8/layout/process1"/>
    <dgm:cxn modelId="{608D284C-4F70-4345-A9C3-410D7CE3F883}" type="presParOf" srcId="{9E3B02B2-55A8-9D48-9902-6993275A6281}" destId="{3A2C0332-A122-404A-8A75-3F1E25A89284}" srcOrd="2" destOrd="0" presId="urn:microsoft.com/office/officeart/2005/8/layout/process1"/>
    <dgm:cxn modelId="{FF8F8820-AB00-C54E-98BC-B5A0313ADD72}" type="presParOf" srcId="{9E3B02B2-55A8-9D48-9902-6993275A6281}" destId="{5D77F518-1F4C-774E-BEE0-F47F1C9AAE23}" srcOrd="3" destOrd="0" presId="urn:microsoft.com/office/officeart/2005/8/layout/process1"/>
    <dgm:cxn modelId="{93DA7E04-A587-C040-AF94-60948555047E}" type="presParOf" srcId="{5D77F518-1F4C-774E-BEE0-F47F1C9AAE23}" destId="{7A8565C7-8636-5D4B-AFA1-56BDEEF0F75C}" srcOrd="0" destOrd="0" presId="urn:microsoft.com/office/officeart/2005/8/layout/process1"/>
    <dgm:cxn modelId="{A31CF910-4972-3940-9364-132AA96FAD86}" type="presParOf" srcId="{9E3B02B2-55A8-9D48-9902-6993275A6281}" destId="{E3270800-50B8-5E4D-9305-F78AE2ABEB0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D68651-365A-9945-94BB-16D16235F39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2592CB09-72A6-4342-808B-6319A4E656F9}">
      <dgm:prSet phldrT="[Text]"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78000">
              <a:schemeClr val="accent1">
                <a:lumMod val="40000"/>
                <a:lumOff val="60000"/>
              </a:schemeClr>
            </a:gs>
          </a:gsLst>
        </a:gradFill>
      </dgm:spPr>
      <dgm:t>
        <a:bodyPr/>
        <a:lstStyle/>
        <a:p>
          <a:r>
            <a:rPr lang="en-US" dirty="0" smtClean="0">
              <a:solidFill>
                <a:schemeClr val="accent1">
                  <a:lumMod val="60000"/>
                  <a:lumOff val="40000"/>
                </a:schemeClr>
              </a:solidFill>
            </a:rPr>
            <a:t>Convolutional Layers</a:t>
          </a:r>
          <a:endParaRPr lang="en-US" dirty="0">
            <a:solidFill>
              <a:schemeClr val="accent1">
                <a:lumMod val="60000"/>
                <a:lumOff val="40000"/>
              </a:schemeClr>
            </a:solidFill>
          </a:endParaRPr>
        </a:p>
      </dgm:t>
    </dgm:pt>
    <dgm:pt modelId="{E5F6D353-FD61-EF4C-B726-FE4E535E2D73}" type="parTrans" cxnId="{DE533B0E-E22A-5841-A24A-F7D8BC4BA1CC}">
      <dgm:prSet/>
      <dgm:spPr/>
      <dgm:t>
        <a:bodyPr/>
        <a:lstStyle/>
        <a:p>
          <a:endParaRPr lang="en-US"/>
        </a:p>
      </dgm:t>
    </dgm:pt>
    <dgm:pt modelId="{E846FD33-175D-0C44-8AF1-783FFDED8CBA}" type="sibTrans" cxnId="{DE533B0E-E22A-5841-A24A-F7D8BC4BA1CC}">
      <dgm:prSet/>
      <dgm:spPr/>
      <dgm:t>
        <a:bodyPr/>
        <a:lstStyle/>
        <a:p>
          <a:endParaRPr lang="en-US"/>
        </a:p>
      </dgm:t>
    </dgm:pt>
    <dgm:pt modelId="{6024876D-EC99-4449-95E3-70D7FFC13E33}">
      <dgm:prSet phldrT="[Text]"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78000">
              <a:schemeClr val="accent1">
                <a:lumMod val="40000"/>
                <a:lumOff val="60000"/>
              </a:schemeClr>
            </a:gs>
          </a:gsLst>
        </a:gradFill>
      </dgm:spPr>
      <dgm:t>
        <a:bodyPr/>
        <a:lstStyle/>
        <a:p>
          <a:r>
            <a:rPr lang="en-US" dirty="0" smtClean="0">
              <a:solidFill>
                <a:schemeClr val="accent1">
                  <a:lumMod val="60000"/>
                  <a:lumOff val="40000"/>
                </a:schemeClr>
              </a:solidFill>
            </a:rPr>
            <a:t>Pooling and Normalization</a:t>
          </a:r>
          <a:endParaRPr lang="en-US" dirty="0">
            <a:solidFill>
              <a:schemeClr val="accent1">
                <a:lumMod val="60000"/>
                <a:lumOff val="40000"/>
              </a:schemeClr>
            </a:solidFill>
          </a:endParaRPr>
        </a:p>
      </dgm:t>
    </dgm:pt>
    <dgm:pt modelId="{8A6B31CC-E088-7D43-8834-5F3C7A5935C0}" type="parTrans" cxnId="{D6105AF0-FC04-7444-A331-3D079E8AC19E}">
      <dgm:prSet/>
      <dgm:spPr/>
      <dgm:t>
        <a:bodyPr/>
        <a:lstStyle/>
        <a:p>
          <a:endParaRPr lang="en-US"/>
        </a:p>
      </dgm:t>
    </dgm:pt>
    <dgm:pt modelId="{A3F08C02-C548-4E49-A2F6-77CD7A7C0204}" type="sibTrans" cxnId="{D6105AF0-FC04-7444-A331-3D079E8AC19E}">
      <dgm:prSet/>
      <dgm:spPr/>
      <dgm:t>
        <a:bodyPr/>
        <a:lstStyle/>
        <a:p>
          <a:endParaRPr lang="en-US"/>
        </a:p>
      </dgm:t>
    </dgm:pt>
    <dgm:pt modelId="{B5031CCE-6237-C84A-A903-1248BD4F87E2}">
      <dgm:prSet phldrT="[Text]" custT="1"/>
      <dgm:spPr/>
      <dgm:t>
        <a:bodyPr/>
        <a:lstStyle/>
        <a:p>
          <a:r>
            <a:rPr lang="en-US" sz="2000" b="1" dirty="0" smtClean="0"/>
            <a:t>Fully Connected Classifier</a:t>
          </a:r>
          <a:endParaRPr lang="en-US" sz="2000" b="1" dirty="0"/>
        </a:p>
      </dgm:t>
    </dgm:pt>
    <dgm:pt modelId="{8A13854B-2BA6-284C-94FE-D2075BCE7EEB}" type="parTrans" cxnId="{C04A1B97-A5F6-8B45-AA91-AB5ADEE5315E}">
      <dgm:prSet/>
      <dgm:spPr/>
      <dgm:t>
        <a:bodyPr/>
        <a:lstStyle/>
        <a:p>
          <a:endParaRPr lang="en-US"/>
        </a:p>
      </dgm:t>
    </dgm:pt>
    <dgm:pt modelId="{246F9960-B4AF-2047-8538-31866623422F}" type="sibTrans" cxnId="{C04A1B97-A5F6-8B45-AA91-AB5ADEE5315E}">
      <dgm:prSet/>
      <dgm:spPr/>
      <dgm:t>
        <a:bodyPr/>
        <a:lstStyle/>
        <a:p>
          <a:endParaRPr lang="en-US"/>
        </a:p>
      </dgm:t>
    </dgm:pt>
    <dgm:pt modelId="{9E3B02B2-55A8-9D48-9902-6993275A6281}" type="pres">
      <dgm:prSet presAssocID="{C5D68651-365A-9945-94BB-16D16235F396}" presName="Name0" presStyleCnt="0">
        <dgm:presLayoutVars>
          <dgm:dir/>
          <dgm:resizeHandles val="exact"/>
        </dgm:presLayoutVars>
      </dgm:prSet>
      <dgm:spPr/>
    </dgm:pt>
    <dgm:pt modelId="{7780F452-F643-DD4B-8501-22B3A5BC3592}" type="pres">
      <dgm:prSet presAssocID="{2592CB09-72A6-4342-808B-6319A4E656F9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E6191C-3A9F-0E43-A659-2878336E4A17}" type="pres">
      <dgm:prSet presAssocID="{E846FD33-175D-0C44-8AF1-783FFDED8CBA}" presName="sibTrans" presStyleLbl="sibTrans2D1" presStyleIdx="0" presStyleCnt="2"/>
      <dgm:spPr/>
      <dgm:t>
        <a:bodyPr/>
        <a:lstStyle/>
        <a:p>
          <a:endParaRPr lang="en-US"/>
        </a:p>
      </dgm:t>
    </dgm:pt>
    <dgm:pt modelId="{D091C6BA-B0A0-0744-A200-C7D24095815F}" type="pres">
      <dgm:prSet presAssocID="{E846FD33-175D-0C44-8AF1-783FFDED8CBA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3A2C0332-A122-404A-8A75-3F1E25A89284}" type="pres">
      <dgm:prSet presAssocID="{6024876D-EC99-4449-95E3-70D7FFC13E3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77F518-1F4C-774E-BEE0-F47F1C9AAE23}" type="pres">
      <dgm:prSet presAssocID="{A3F08C02-C548-4E49-A2F6-77CD7A7C0204}" presName="sibTrans" presStyleLbl="sibTrans2D1" presStyleIdx="1" presStyleCnt="2"/>
      <dgm:spPr/>
      <dgm:t>
        <a:bodyPr/>
        <a:lstStyle/>
        <a:p>
          <a:endParaRPr lang="en-US"/>
        </a:p>
      </dgm:t>
    </dgm:pt>
    <dgm:pt modelId="{7A8565C7-8636-5D4B-AFA1-56BDEEF0F75C}" type="pres">
      <dgm:prSet presAssocID="{A3F08C02-C548-4E49-A2F6-77CD7A7C0204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E3270800-50B8-5E4D-9305-F78AE2ABEB0C}" type="pres">
      <dgm:prSet presAssocID="{B5031CCE-6237-C84A-A903-1248BD4F87E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E533B0E-E22A-5841-A24A-F7D8BC4BA1CC}" srcId="{C5D68651-365A-9945-94BB-16D16235F396}" destId="{2592CB09-72A6-4342-808B-6319A4E656F9}" srcOrd="0" destOrd="0" parTransId="{E5F6D353-FD61-EF4C-B726-FE4E535E2D73}" sibTransId="{E846FD33-175D-0C44-8AF1-783FFDED8CBA}"/>
    <dgm:cxn modelId="{D6105AF0-FC04-7444-A331-3D079E8AC19E}" srcId="{C5D68651-365A-9945-94BB-16D16235F396}" destId="{6024876D-EC99-4449-95E3-70D7FFC13E33}" srcOrd="1" destOrd="0" parTransId="{8A6B31CC-E088-7D43-8834-5F3C7A5935C0}" sibTransId="{A3F08C02-C548-4E49-A2F6-77CD7A7C0204}"/>
    <dgm:cxn modelId="{CD0934D9-A4AF-D940-B0E1-9522441FA70F}" type="presOf" srcId="{2592CB09-72A6-4342-808B-6319A4E656F9}" destId="{7780F452-F643-DD4B-8501-22B3A5BC3592}" srcOrd="0" destOrd="0" presId="urn:microsoft.com/office/officeart/2005/8/layout/process1"/>
    <dgm:cxn modelId="{C04A1B97-A5F6-8B45-AA91-AB5ADEE5315E}" srcId="{C5D68651-365A-9945-94BB-16D16235F396}" destId="{B5031CCE-6237-C84A-A903-1248BD4F87E2}" srcOrd="2" destOrd="0" parTransId="{8A13854B-2BA6-284C-94FE-D2075BCE7EEB}" sibTransId="{246F9960-B4AF-2047-8538-31866623422F}"/>
    <dgm:cxn modelId="{AF35214B-798E-414E-8045-92696CBA1C42}" type="presOf" srcId="{6024876D-EC99-4449-95E3-70D7FFC13E33}" destId="{3A2C0332-A122-404A-8A75-3F1E25A89284}" srcOrd="0" destOrd="0" presId="urn:microsoft.com/office/officeart/2005/8/layout/process1"/>
    <dgm:cxn modelId="{15A40F2A-E866-4B4C-9676-1A3D3BC4A23F}" type="presOf" srcId="{B5031CCE-6237-C84A-A903-1248BD4F87E2}" destId="{E3270800-50B8-5E4D-9305-F78AE2ABEB0C}" srcOrd="0" destOrd="0" presId="urn:microsoft.com/office/officeart/2005/8/layout/process1"/>
    <dgm:cxn modelId="{ACA39CA1-8453-5D4E-871C-DD415B94B3D5}" type="presOf" srcId="{A3F08C02-C548-4E49-A2F6-77CD7A7C0204}" destId="{7A8565C7-8636-5D4B-AFA1-56BDEEF0F75C}" srcOrd="1" destOrd="0" presId="urn:microsoft.com/office/officeart/2005/8/layout/process1"/>
    <dgm:cxn modelId="{2B8B27EE-0C83-4743-8A34-921257368A7A}" type="presOf" srcId="{E846FD33-175D-0C44-8AF1-783FFDED8CBA}" destId="{D091C6BA-B0A0-0744-A200-C7D24095815F}" srcOrd="1" destOrd="0" presId="urn:microsoft.com/office/officeart/2005/8/layout/process1"/>
    <dgm:cxn modelId="{CE339D99-F4DD-6943-BB21-1919EFD03323}" type="presOf" srcId="{A3F08C02-C548-4E49-A2F6-77CD7A7C0204}" destId="{5D77F518-1F4C-774E-BEE0-F47F1C9AAE23}" srcOrd="0" destOrd="0" presId="urn:microsoft.com/office/officeart/2005/8/layout/process1"/>
    <dgm:cxn modelId="{7D92424A-A664-1545-96C4-F495CD04A217}" type="presOf" srcId="{C5D68651-365A-9945-94BB-16D16235F396}" destId="{9E3B02B2-55A8-9D48-9902-6993275A6281}" srcOrd="0" destOrd="0" presId="urn:microsoft.com/office/officeart/2005/8/layout/process1"/>
    <dgm:cxn modelId="{2559B123-CD29-6549-A24B-F26724ED14B7}" type="presOf" srcId="{E846FD33-175D-0C44-8AF1-783FFDED8CBA}" destId="{84E6191C-3A9F-0E43-A659-2878336E4A17}" srcOrd="0" destOrd="0" presId="urn:microsoft.com/office/officeart/2005/8/layout/process1"/>
    <dgm:cxn modelId="{A7489965-898B-DD4F-A79B-7A69E1AF8543}" type="presParOf" srcId="{9E3B02B2-55A8-9D48-9902-6993275A6281}" destId="{7780F452-F643-DD4B-8501-22B3A5BC3592}" srcOrd="0" destOrd="0" presId="urn:microsoft.com/office/officeart/2005/8/layout/process1"/>
    <dgm:cxn modelId="{9B44F02E-ACCF-A642-A13C-357A81DBEE7B}" type="presParOf" srcId="{9E3B02B2-55A8-9D48-9902-6993275A6281}" destId="{84E6191C-3A9F-0E43-A659-2878336E4A17}" srcOrd="1" destOrd="0" presId="urn:microsoft.com/office/officeart/2005/8/layout/process1"/>
    <dgm:cxn modelId="{E3C9A8F5-F80C-C041-B88A-7CC3821AC8BC}" type="presParOf" srcId="{84E6191C-3A9F-0E43-A659-2878336E4A17}" destId="{D091C6BA-B0A0-0744-A200-C7D24095815F}" srcOrd="0" destOrd="0" presId="urn:microsoft.com/office/officeart/2005/8/layout/process1"/>
    <dgm:cxn modelId="{07B9D39E-220A-2740-AAF2-8B147DA83E32}" type="presParOf" srcId="{9E3B02B2-55A8-9D48-9902-6993275A6281}" destId="{3A2C0332-A122-404A-8A75-3F1E25A89284}" srcOrd="2" destOrd="0" presId="urn:microsoft.com/office/officeart/2005/8/layout/process1"/>
    <dgm:cxn modelId="{1D426346-D341-C34A-B230-5855FEE705F9}" type="presParOf" srcId="{9E3B02B2-55A8-9D48-9902-6993275A6281}" destId="{5D77F518-1F4C-774E-BEE0-F47F1C9AAE23}" srcOrd="3" destOrd="0" presId="urn:microsoft.com/office/officeart/2005/8/layout/process1"/>
    <dgm:cxn modelId="{C797CB96-01AF-BF4F-8AB0-CF0521B88427}" type="presParOf" srcId="{5D77F518-1F4C-774E-BEE0-F47F1C9AAE23}" destId="{7A8565C7-8636-5D4B-AFA1-56BDEEF0F75C}" srcOrd="0" destOrd="0" presId="urn:microsoft.com/office/officeart/2005/8/layout/process1"/>
    <dgm:cxn modelId="{55B407A7-7CCE-294E-9098-0413FE81A39D}" type="presParOf" srcId="{9E3B02B2-55A8-9D48-9902-6993275A6281}" destId="{E3270800-50B8-5E4D-9305-F78AE2ABEB0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80F452-F643-DD4B-8501-22B3A5BC3592}">
      <dsp:nvSpPr>
        <dsp:cNvPr id="0" name=""/>
        <dsp:cNvSpPr/>
      </dsp:nvSpPr>
      <dsp:spPr>
        <a:xfrm>
          <a:off x="5503" y="2215880"/>
          <a:ext cx="1644844" cy="9869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Convolutional Layers</a:t>
          </a:r>
          <a:endParaRPr lang="en-US" sz="1800" kern="1200" dirty="0"/>
        </a:p>
      </dsp:txBody>
      <dsp:txXfrm>
        <a:off x="34408" y="2244785"/>
        <a:ext cx="1587034" cy="929096"/>
      </dsp:txXfrm>
    </dsp:sp>
    <dsp:sp modelId="{84E6191C-3A9F-0E43-A659-2878336E4A17}">
      <dsp:nvSpPr>
        <dsp:cNvPr id="0" name=""/>
        <dsp:cNvSpPr/>
      </dsp:nvSpPr>
      <dsp:spPr>
        <a:xfrm>
          <a:off x="1814832" y="2505372"/>
          <a:ext cx="348707" cy="40792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814832" y="2586956"/>
        <a:ext cx="244095" cy="244753"/>
      </dsp:txXfrm>
    </dsp:sp>
    <dsp:sp modelId="{3A2C0332-A122-404A-8A75-3F1E25A89284}">
      <dsp:nvSpPr>
        <dsp:cNvPr id="0" name=""/>
        <dsp:cNvSpPr/>
      </dsp:nvSpPr>
      <dsp:spPr>
        <a:xfrm>
          <a:off x="2308286" y="2215880"/>
          <a:ext cx="1644844" cy="9869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Pooling and Normalization</a:t>
          </a:r>
          <a:endParaRPr lang="en-US" sz="1800" kern="1200" dirty="0"/>
        </a:p>
      </dsp:txBody>
      <dsp:txXfrm>
        <a:off x="2337191" y="2244785"/>
        <a:ext cx="1587034" cy="929096"/>
      </dsp:txXfrm>
    </dsp:sp>
    <dsp:sp modelId="{5D77F518-1F4C-774E-BEE0-F47F1C9AAE23}">
      <dsp:nvSpPr>
        <dsp:cNvPr id="0" name=""/>
        <dsp:cNvSpPr/>
      </dsp:nvSpPr>
      <dsp:spPr>
        <a:xfrm>
          <a:off x="4117615" y="2505372"/>
          <a:ext cx="348707" cy="40792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117615" y="2586956"/>
        <a:ext cx="244095" cy="244753"/>
      </dsp:txXfrm>
    </dsp:sp>
    <dsp:sp modelId="{E3270800-50B8-5E4D-9305-F78AE2ABEB0C}">
      <dsp:nvSpPr>
        <dsp:cNvPr id="0" name=""/>
        <dsp:cNvSpPr/>
      </dsp:nvSpPr>
      <dsp:spPr>
        <a:xfrm>
          <a:off x="4611068" y="2215880"/>
          <a:ext cx="1644844" cy="9869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Fully Connected Classifier</a:t>
          </a:r>
          <a:endParaRPr lang="en-US" sz="1800" kern="1200" dirty="0"/>
        </a:p>
      </dsp:txBody>
      <dsp:txXfrm>
        <a:off x="4639973" y="2244785"/>
        <a:ext cx="1587034" cy="9290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80F452-F643-DD4B-8501-22B3A5BC3592}">
      <dsp:nvSpPr>
        <dsp:cNvPr id="0" name=""/>
        <dsp:cNvSpPr/>
      </dsp:nvSpPr>
      <dsp:spPr>
        <a:xfrm>
          <a:off x="5503" y="2192749"/>
          <a:ext cx="1644844" cy="10331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78000">
              <a:schemeClr val="accent1">
                <a:lumMod val="40000"/>
                <a:lumOff val="60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accent1">
                  <a:lumMod val="60000"/>
                  <a:lumOff val="40000"/>
                </a:schemeClr>
              </a:solidFill>
            </a:rPr>
            <a:t>Convolutional Layers</a:t>
          </a:r>
          <a:endParaRPr lang="en-US" sz="1800" kern="1200" dirty="0">
            <a:solidFill>
              <a:schemeClr val="accent1">
                <a:lumMod val="60000"/>
                <a:lumOff val="40000"/>
              </a:schemeClr>
            </a:solidFill>
          </a:endParaRPr>
        </a:p>
      </dsp:txBody>
      <dsp:txXfrm>
        <a:off x="35763" y="2223009"/>
        <a:ext cx="1584324" cy="972648"/>
      </dsp:txXfrm>
    </dsp:sp>
    <dsp:sp modelId="{84E6191C-3A9F-0E43-A659-2878336E4A17}">
      <dsp:nvSpPr>
        <dsp:cNvPr id="0" name=""/>
        <dsp:cNvSpPr/>
      </dsp:nvSpPr>
      <dsp:spPr>
        <a:xfrm>
          <a:off x="1814832" y="2505372"/>
          <a:ext cx="348707" cy="40792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814832" y="2586956"/>
        <a:ext cx="244095" cy="244753"/>
      </dsp:txXfrm>
    </dsp:sp>
    <dsp:sp modelId="{3A2C0332-A122-404A-8A75-3F1E25A89284}">
      <dsp:nvSpPr>
        <dsp:cNvPr id="0" name=""/>
        <dsp:cNvSpPr/>
      </dsp:nvSpPr>
      <dsp:spPr>
        <a:xfrm>
          <a:off x="2308286" y="2192749"/>
          <a:ext cx="1644844" cy="10331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78000">
              <a:schemeClr val="accent1">
                <a:lumMod val="40000"/>
                <a:lumOff val="60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accent1">
                  <a:lumMod val="60000"/>
                  <a:lumOff val="40000"/>
                </a:schemeClr>
              </a:solidFill>
            </a:rPr>
            <a:t>Pooling and Normalization</a:t>
          </a:r>
          <a:endParaRPr lang="en-US" sz="1800" kern="1200" dirty="0">
            <a:solidFill>
              <a:schemeClr val="accent1">
                <a:lumMod val="60000"/>
                <a:lumOff val="40000"/>
              </a:schemeClr>
            </a:solidFill>
          </a:endParaRPr>
        </a:p>
      </dsp:txBody>
      <dsp:txXfrm>
        <a:off x="2338546" y="2223009"/>
        <a:ext cx="1584324" cy="972648"/>
      </dsp:txXfrm>
    </dsp:sp>
    <dsp:sp modelId="{5D77F518-1F4C-774E-BEE0-F47F1C9AAE23}">
      <dsp:nvSpPr>
        <dsp:cNvPr id="0" name=""/>
        <dsp:cNvSpPr/>
      </dsp:nvSpPr>
      <dsp:spPr>
        <a:xfrm>
          <a:off x="4117615" y="2505372"/>
          <a:ext cx="348707" cy="40792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117615" y="2586956"/>
        <a:ext cx="244095" cy="244753"/>
      </dsp:txXfrm>
    </dsp:sp>
    <dsp:sp modelId="{E3270800-50B8-5E4D-9305-F78AE2ABEB0C}">
      <dsp:nvSpPr>
        <dsp:cNvPr id="0" name=""/>
        <dsp:cNvSpPr/>
      </dsp:nvSpPr>
      <dsp:spPr>
        <a:xfrm>
          <a:off x="4611068" y="2192749"/>
          <a:ext cx="1644844" cy="10331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Fully Connected Classifier</a:t>
          </a:r>
          <a:endParaRPr lang="en-US" sz="2000" b="1" kern="1200" dirty="0"/>
        </a:p>
      </dsp:txBody>
      <dsp:txXfrm>
        <a:off x="4641328" y="2223009"/>
        <a:ext cx="1584324" cy="9726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Accelerating Training of DNNs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F37850-ECD0-5F45-997A-A9D20BE18BB0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59EDE-1454-5F49-9763-A74BA26DE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476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Accelerating Training of DNNs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Sourya Dey, USC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ED325D-FD5D-EA41-9A39-C7C8C7E66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35710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4A7D56B6-5970-254B-80E4-7B65F87816AF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Header Placeholder 6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Accelerating Training of DNNs</a:t>
            </a:r>
          </a:p>
        </p:txBody>
      </p:sp>
    </p:spTree>
    <p:extLst>
      <p:ext uri="{BB962C8B-B14F-4D97-AF65-F5344CB8AC3E}">
        <p14:creationId xmlns:p14="http://schemas.microsoft.com/office/powerpoint/2010/main" val="1425777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Accelerating Training of DNNs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2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Big FPGAs or FPGA farms</a:t>
            </a:r>
            <a:r>
              <a:rPr lang="en-US" baseline="0" dirty="0" smtClean="0"/>
              <a:t> can support large z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Accelerating Training of DNNs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Sourya Dey, USC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1130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Accelerating Training of DNNs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950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PAB:</a:t>
            </a:r>
            <a:r>
              <a:rPr lang="en-US" baseline="0" dirty="0"/>
              <a:t> As discussed, I think you can remove the CIFAR data as this was not on the paper.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Accelerating Training of DNNs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119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2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A14DAD1B-3CD2-4542-8CCF-1C00B18F3D7F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Header Placeholder 6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Accelerating Training of DNNs</a:t>
            </a:r>
          </a:p>
        </p:txBody>
      </p:sp>
    </p:spTree>
    <p:extLst>
      <p:ext uri="{BB962C8B-B14F-4D97-AF65-F5344CB8AC3E}">
        <p14:creationId xmlns:p14="http://schemas.microsoft.com/office/powerpoint/2010/main" val="1031608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Accelerating Training of DNNs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Sourya Dey, USC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94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Accelerating Training of DNNs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Sourya Dey, USC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89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Accelerating Training of DNNs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Sourya Dey, USC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These do NOT use</a:t>
            </a:r>
            <a:r>
              <a:rPr lang="en-US" baseline="0" dirty="0" smtClean="0"/>
              <a:t> CNNs or more hidden units, both of which can make this absolutely state-of-the-art, i.e. &gt;99%</a:t>
            </a:r>
            <a:endParaRPr lang="en-US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Accelerating Training of DNNs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986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Accelerating Training of DNNs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066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Accelerating Training of DNNs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872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Accelerating Training of DNNs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38C0E74-4367-2449-9A98-8D94264A1312}" type="datetime4">
              <a:rPr lang="en-US" smtClean="0"/>
              <a:t>November 6,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7ED325D-FD5D-EA41-9A39-C7C8C7E663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046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287938"/>
            <a:ext cx="629761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08471" y="6287938"/>
            <a:ext cx="683339" cy="365125"/>
          </a:xfrm>
        </p:spPr>
        <p:txBody>
          <a:bodyPr/>
          <a:lstStyle>
            <a:lvl1pPr algn="r">
              <a:defRPr sz="1200"/>
            </a:lvl1pPr>
          </a:lstStyle>
          <a:p>
            <a:fld id="{8CC2A5CE-B579-3B4B-B5C9-CFE4CB0513F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September 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September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CC2A5CE-B579-3B4B-B5C9-CFE4CB051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234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diagramData" Target="../diagrams/data1.xml"/><Relationship Id="rId8" Type="http://schemas.openxmlformats.org/officeDocument/2006/relationships/diagramLayout" Target="../diagrams/layout1.xml"/><Relationship Id="rId9" Type="http://schemas.openxmlformats.org/officeDocument/2006/relationships/diagramQuickStyle" Target="../diagrams/quickStyle1.xml"/><Relationship Id="rId10" Type="http://schemas.openxmlformats.org/officeDocument/2006/relationships/diagramColors" Target="../diagrams/colors1.xml"/><Relationship Id="rId11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8070" y="1847294"/>
            <a:ext cx="8713076" cy="1639121"/>
          </a:xfrm>
        </p:spPr>
        <p:txBody>
          <a:bodyPr>
            <a:normAutofit/>
          </a:bodyPr>
          <a:lstStyle/>
          <a:p>
            <a:r>
              <a:rPr lang="en-US" sz="5000" dirty="0">
                <a:latin typeface="+mn-lt"/>
              </a:rPr>
              <a:t>Accelerating Training of DNNs via Sparse Edge Processing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1133" y="3791215"/>
            <a:ext cx="9144000" cy="1331692"/>
          </a:xfrm>
        </p:spPr>
        <p:txBody>
          <a:bodyPr>
            <a:normAutofit/>
          </a:bodyPr>
          <a:lstStyle/>
          <a:p>
            <a:r>
              <a:rPr lang="en-US" sz="2400" dirty="0"/>
              <a:t>Sourya </a:t>
            </a:r>
            <a:r>
              <a:rPr lang="en-US" sz="2400" dirty="0" smtClean="0"/>
              <a:t>Dey, </a:t>
            </a:r>
            <a:r>
              <a:rPr lang="en-US" sz="2400" dirty="0" err="1" smtClean="0"/>
              <a:t>Yinan</a:t>
            </a:r>
            <a:r>
              <a:rPr lang="en-US" sz="2400" dirty="0" smtClean="0"/>
              <a:t> Shao, Keith </a:t>
            </a:r>
            <a:r>
              <a:rPr lang="en-US" sz="2400" dirty="0" err="1" smtClean="0"/>
              <a:t>Chugg</a:t>
            </a:r>
            <a:r>
              <a:rPr lang="en-US" sz="2400" dirty="0" smtClean="0"/>
              <a:t>, Peter </a:t>
            </a:r>
            <a:r>
              <a:rPr lang="en-US" sz="2400" dirty="0" err="1" smtClean="0"/>
              <a:t>Beerel</a:t>
            </a:r>
            <a:endParaRPr lang="en-US" sz="2400" dirty="0"/>
          </a:p>
          <a:p>
            <a:r>
              <a:rPr lang="en-US" sz="2400" dirty="0"/>
              <a:t>ICANN, September 2017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084" y="5333111"/>
            <a:ext cx="4162098" cy="138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1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Organization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69643"/>
            <a:ext cx="8596668" cy="1363637"/>
          </a:xfrm>
        </p:spPr>
        <p:txBody>
          <a:bodyPr/>
          <a:lstStyle/>
          <a:p>
            <a:r>
              <a:rPr lang="en-US" i="1" dirty="0"/>
              <a:t>z</a:t>
            </a:r>
            <a:r>
              <a:rPr lang="en-US" dirty="0"/>
              <a:t> memories </a:t>
            </a:r>
            <a:r>
              <a:rPr lang="en-US" dirty="0" smtClean="0"/>
              <a:t>for all parameters</a:t>
            </a:r>
            <a:endParaRPr lang="en-US" dirty="0"/>
          </a:p>
          <a:p>
            <a:r>
              <a:rPr lang="en-US" dirty="0" smtClean="0"/>
              <a:t>Read </a:t>
            </a:r>
            <a:r>
              <a:rPr lang="en-US" dirty="0"/>
              <a:t>1 entry from each memory at a time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040710"/>
              </p:ext>
            </p:extLst>
          </p:nvPr>
        </p:nvGraphicFramePr>
        <p:xfrm>
          <a:off x="677331" y="3245530"/>
          <a:ext cx="3698724" cy="182938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645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645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645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645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645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1645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548816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Mem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Mem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Mem z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0143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20143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0143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20143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626771"/>
              </p:ext>
            </p:extLst>
          </p:nvPr>
        </p:nvGraphicFramePr>
        <p:xfrm>
          <a:off x="5477930" y="3246115"/>
          <a:ext cx="3713880" cy="1828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89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89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89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89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89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1898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7010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Mem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Mem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Mem z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17756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17756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17756"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17756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964142" y="5184833"/>
            <a:ext cx="2741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Clash </a:t>
            </a:r>
            <a:r>
              <a:rPr lang="en-US" dirty="0">
                <a:sym typeface="Wingdings"/>
              </a:rPr>
              <a:t>stalls processing </a:t>
            </a:r>
          </a:p>
        </p:txBody>
      </p:sp>
      <p:sp>
        <p:nvSpPr>
          <p:cNvPr id="11" name="Oval 10"/>
          <p:cNvSpPr/>
          <p:nvPr/>
        </p:nvSpPr>
        <p:spPr>
          <a:xfrm>
            <a:off x="5323116" y="2995745"/>
            <a:ext cx="936171" cy="2314936"/>
          </a:xfrm>
          <a:prstGeom prst="ellipse">
            <a:avLst/>
          </a:prstGeom>
          <a:noFill/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529579" y="5220263"/>
            <a:ext cx="2299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Clash-free access </a:t>
            </a:r>
            <a:r>
              <a:rPr lang="en-US" dirty="0">
                <a:sym typeface="Wingdings"/>
              </a:rPr>
              <a:t>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863376" y="5664083"/>
            <a:ext cx="22245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Avoid </a:t>
            </a:r>
            <a:r>
              <a:rPr lang="en-US" sz="2400" b="1" dirty="0"/>
              <a:t>clashes!</a:t>
            </a:r>
          </a:p>
        </p:txBody>
      </p:sp>
    </p:spTree>
    <p:extLst>
      <p:ext uri="{BB962C8B-B14F-4D97-AF65-F5344CB8AC3E}">
        <p14:creationId xmlns:p14="http://schemas.microsoft.com/office/powerpoint/2010/main" val="3668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of Accesses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320704" y="2279020"/>
            <a:ext cx="2028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 </a:t>
            </a:r>
            <a:r>
              <a:rPr lang="en-US" sz="2400" i="1" dirty="0"/>
              <a:t>z</a:t>
            </a:r>
            <a:r>
              <a:rPr lang="en-US" sz="2400" dirty="0"/>
              <a:t>=6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373" y="1399345"/>
            <a:ext cx="2383972" cy="244889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455600" y="4648187"/>
            <a:ext cx="27362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Natural order accesses for junction weights and next layer parameters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72755" y="4632375"/>
            <a:ext cx="23839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Permuted order accesses for previous layer parameters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71919" y="2140521"/>
            <a:ext cx="2269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Interleaver must prevent clashes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756727" y="3848242"/>
            <a:ext cx="3838036" cy="3009758"/>
            <a:chOff x="2895273" y="3643305"/>
            <a:chExt cx="3425431" cy="26289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95273" y="3643305"/>
              <a:ext cx="3225800" cy="26289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2895273" y="5875283"/>
              <a:ext cx="3425431" cy="3759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78810" y="3752578"/>
              <a:ext cx="896112" cy="228795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84067" y="3745255"/>
              <a:ext cx="896112" cy="2287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594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Parallelization in a Junction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45" y="1778000"/>
            <a:ext cx="8715845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422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Pipelining across Junctions - Speedup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485" y="1832429"/>
            <a:ext cx="5943600" cy="4338255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1763485" y="1689100"/>
            <a:ext cx="0" cy="4481584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579585" y="1689100"/>
            <a:ext cx="0" cy="4481584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84485" y="1689100"/>
            <a:ext cx="0" cy="4481584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068785" y="1689100"/>
            <a:ext cx="0" cy="4481584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717970" y="1689100"/>
            <a:ext cx="0" cy="4481584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776184" y="1714500"/>
            <a:ext cx="4281715" cy="448158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6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Flexibility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14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315663" y="1257112"/>
            <a:ext cx="7315200" cy="1828800"/>
            <a:chOff x="1097949" y="1365969"/>
            <a:chExt cx="7315200" cy="1828800"/>
          </a:xfrm>
        </p:grpSpPr>
        <p:sp>
          <p:nvSpPr>
            <p:cNvPr id="9" name="Right Triangle 8"/>
            <p:cNvSpPr/>
            <p:nvPr/>
          </p:nvSpPr>
          <p:spPr>
            <a:xfrm>
              <a:off x="1097949" y="1365969"/>
              <a:ext cx="7315200" cy="1828800"/>
            </a:xfrm>
            <a:prstGeom prst="rtTriangl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50000"/>
                    <a:lumOff val="5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  <a:ln>
              <a:solidFill>
                <a:schemeClr val="tx1"/>
              </a:solidFill>
            </a:ln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562600" y="2341985"/>
              <a:ext cx="285054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chemeClr val="bg1"/>
                  </a:solidFill>
                </a:rPr>
                <a:t>Hardware Complexity, Area and Power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315663" y="3413289"/>
            <a:ext cx="7315200" cy="1828800"/>
            <a:chOff x="1097949" y="3826954"/>
            <a:chExt cx="7315200" cy="1828800"/>
          </a:xfrm>
        </p:grpSpPr>
        <p:sp>
          <p:nvSpPr>
            <p:cNvPr id="8" name="Right Triangle 7"/>
            <p:cNvSpPr/>
            <p:nvPr/>
          </p:nvSpPr>
          <p:spPr>
            <a:xfrm>
              <a:off x="1097949" y="3826954"/>
              <a:ext cx="7315200" cy="1828800"/>
            </a:xfrm>
            <a:prstGeom prst="rtTriangle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50000"/>
                    <a:lumOff val="5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  <a:ln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097949" y="4831025"/>
              <a:ext cx="28505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Processing Time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315663" y="3270547"/>
            <a:ext cx="7315200" cy="566974"/>
            <a:chOff x="1097949" y="3510036"/>
            <a:chExt cx="7315200" cy="566974"/>
          </a:xfrm>
        </p:grpSpPr>
        <p:cxnSp>
          <p:nvCxnSpPr>
            <p:cNvPr id="13" name="Straight Arrow Connector 12"/>
            <p:cNvCxnSpPr/>
            <p:nvPr/>
          </p:nvCxnSpPr>
          <p:spPr>
            <a:xfrm>
              <a:off x="1097949" y="3510036"/>
              <a:ext cx="7315200" cy="130628"/>
            </a:xfrm>
            <a:prstGeom prst="straightConnector1">
              <a:avLst/>
            </a:prstGeom>
            <a:ln w="41275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6629399" y="3676900"/>
              <a:ext cx="14446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i="1" dirty="0"/>
                <a:t>z</a:t>
              </a:r>
              <a:r>
                <a:rPr lang="en-US" sz="2000" dirty="0"/>
                <a:t> increases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126189" y="5574973"/>
            <a:ext cx="5853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/>
              <a:t>Changing z makes architecture </a:t>
            </a:r>
            <a:r>
              <a:rPr lang="en-US" sz="2000" b="1" dirty="0"/>
              <a:t>automatically adapts to problem size and available hardware.</a:t>
            </a:r>
          </a:p>
          <a:p>
            <a:pPr algn="just"/>
            <a:r>
              <a:rPr lang="en-US" sz="2000" b="1" dirty="0"/>
              <a:t>Suitable for FPGA </a:t>
            </a:r>
            <a:r>
              <a:rPr lang="en-US" sz="2000" b="1" dirty="0" err="1"/>
              <a:t>reconfigurability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600099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 smtClean="0"/>
              <a:t>Hardware Simulations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Sourya Dey, USC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651760" y="3317993"/>
            <a:ext cx="1133647" cy="188672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1405890" y="3474720"/>
            <a:ext cx="1223010" cy="1464310"/>
            <a:chOff x="1405890" y="2674620"/>
            <a:chExt cx="1223010" cy="1464310"/>
          </a:xfrm>
        </p:grpSpPr>
        <p:sp>
          <p:nvSpPr>
            <p:cNvPr id="6" name="Oval 5"/>
            <p:cNvSpPr/>
            <p:nvPr/>
          </p:nvSpPr>
          <p:spPr>
            <a:xfrm>
              <a:off x="1405890" y="3051810"/>
              <a:ext cx="685800" cy="6858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/>
            <p:cNvCxnSpPr>
              <a:stCxn id="6" idx="6"/>
            </p:cNvCxnSpPr>
            <p:nvPr/>
          </p:nvCxnSpPr>
          <p:spPr>
            <a:xfrm flipV="1">
              <a:off x="2091690" y="2948940"/>
              <a:ext cx="537210" cy="4457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6" idx="6"/>
            </p:cNvCxnSpPr>
            <p:nvPr/>
          </p:nvCxnSpPr>
          <p:spPr>
            <a:xfrm flipV="1">
              <a:off x="2091690" y="3143250"/>
              <a:ext cx="537210" cy="25146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stCxn id="6" idx="6"/>
            </p:cNvCxnSpPr>
            <p:nvPr/>
          </p:nvCxnSpPr>
          <p:spPr>
            <a:xfrm flipV="1">
              <a:off x="2091690" y="2674620"/>
              <a:ext cx="537210" cy="7200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stCxn id="6" idx="6"/>
            </p:cNvCxnSpPr>
            <p:nvPr/>
          </p:nvCxnSpPr>
          <p:spPr>
            <a:xfrm flipV="1">
              <a:off x="2091690" y="3314700"/>
              <a:ext cx="537210" cy="800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stCxn id="6" idx="6"/>
            </p:cNvCxnSpPr>
            <p:nvPr/>
          </p:nvCxnSpPr>
          <p:spPr>
            <a:xfrm>
              <a:off x="2091690" y="3394710"/>
              <a:ext cx="537210" cy="800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6" idx="6"/>
            </p:cNvCxnSpPr>
            <p:nvPr/>
          </p:nvCxnSpPr>
          <p:spPr>
            <a:xfrm>
              <a:off x="2091690" y="3394710"/>
              <a:ext cx="53721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>
              <a:stCxn id="6" idx="6"/>
            </p:cNvCxnSpPr>
            <p:nvPr/>
          </p:nvCxnSpPr>
          <p:spPr>
            <a:xfrm>
              <a:off x="2091690" y="3394710"/>
              <a:ext cx="537210" cy="5143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stCxn id="6" idx="6"/>
            </p:cNvCxnSpPr>
            <p:nvPr/>
          </p:nvCxnSpPr>
          <p:spPr>
            <a:xfrm>
              <a:off x="2091690" y="3394710"/>
              <a:ext cx="537210" cy="7442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Arc 34"/>
          <p:cNvSpPr/>
          <p:nvPr/>
        </p:nvSpPr>
        <p:spPr>
          <a:xfrm rot="5400000">
            <a:off x="-316774" y="2370102"/>
            <a:ext cx="2179841" cy="3489395"/>
          </a:xfrm>
          <a:prstGeom prst="arc">
            <a:avLst>
              <a:gd name="adj1" fmla="val 14655464"/>
              <a:gd name="adj2" fmla="val 17753902"/>
            </a:avLst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1962907" y="3105388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/>
              <a:t>fo</a:t>
            </a:r>
            <a:r>
              <a:rPr lang="en-US" dirty="0" smtClean="0"/>
              <a:t>=8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40" idx="2"/>
          </p:cNvCxnSpPr>
          <p:nvPr/>
        </p:nvCxnSpPr>
        <p:spPr>
          <a:xfrm flipH="1">
            <a:off x="1748790" y="2876318"/>
            <a:ext cx="15721" cy="82296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125554" y="2229988"/>
            <a:ext cx="12779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1024 Input</a:t>
            </a:r>
          </a:p>
          <a:p>
            <a:pPr algn="ctr"/>
            <a:r>
              <a:rPr lang="en-US" dirty="0" smtClean="0"/>
              <a:t>Neurons</a:t>
            </a:r>
          </a:p>
        </p:txBody>
      </p:sp>
      <p:grpSp>
        <p:nvGrpSpPr>
          <p:cNvPr id="68" name="Group 67"/>
          <p:cNvGrpSpPr/>
          <p:nvPr/>
        </p:nvGrpSpPr>
        <p:grpSpPr>
          <a:xfrm rot="10800000">
            <a:off x="3786273" y="3405505"/>
            <a:ext cx="1223010" cy="1464310"/>
            <a:chOff x="1405890" y="2674620"/>
            <a:chExt cx="1223010" cy="1464310"/>
          </a:xfrm>
        </p:grpSpPr>
        <p:sp>
          <p:nvSpPr>
            <p:cNvPr id="69" name="Oval 68"/>
            <p:cNvSpPr/>
            <p:nvPr/>
          </p:nvSpPr>
          <p:spPr>
            <a:xfrm>
              <a:off x="1405890" y="3051810"/>
              <a:ext cx="685800" cy="6858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Connector 69"/>
            <p:cNvCxnSpPr>
              <a:stCxn id="72" idx="6"/>
            </p:cNvCxnSpPr>
            <p:nvPr/>
          </p:nvCxnSpPr>
          <p:spPr>
            <a:xfrm flipV="1">
              <a:off x="2091690" y="2948940"/>
              <a:ext cx="537210" cy="4457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72" idx="6"/>
            </p:cNvCxnSpPr>
            <p:nvPr/>
          </p:nvCxnSpPr>
          <p:spPr>
            <a:xfrm flipV="1">
              <a:off x="2091690" y="3143250"/>
              <a:ext cx="537210" cy="25146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72" idx="6"/>
            </p:cNvCxnSpPr>
            <p:nvPr/>
          </p:nvCxnSpPr>
          <p:spPr>
            <a:xfrm flipV="1">
              <a:off x="2091690" y="2674620"/>
              <a:ext cx="537210" cy="7200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72" idx="6"/>
            </p:cNvCxnSpPr>
            <p:nvPr/>
          </p:nvCxnSpPr>
          <p:spPr>
            <a:xfrm flipV="1">
              <a:off x="2091690" y="3314700"/>
              <a:ext cx="537210" cy="800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stCxn id="72" idx="6"/>
            </p:cNvCxnSpPr>
            <p:nvPr/>
          </p:nvCxnSpPr>
          <p:spPr>
            <a:xfrm>
              <a:off x="2091690" y="3394710"/>
              <a:ext cx="537210" cy="800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>
              <a:stCxn id="72" idx="6"/>
            </p:cNvCxnSpPr>
            <p:nvPr/>
          </p:nvCxnSpPr>
          <p:spPr>
            <a:xfrm>
              <a:off x="2091690" y="3394710"/>
              <a:ext cx="53721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stCxn id="72" idx="6"/>
            </p:cNvCxnSpPr>
            <p:nvPr/>
          </p:nvCxnSpPr>
          <p:spPr>
            <a:xfrm>
              <a:off x="2091690" y="3394710"/>
              <a:ext cx="537210" cy="5143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>
              <a:stCxn id="72" idx="6"/>
            </p:cNvCxnSpPr>
            <p:nvPr/>
          </p:nvCxnSpPr>
          <p:spPr>
            <a:xfrm>
              <a:off x="2091690" y="3394710"/>
              <a:ext cx="537210" cy="7442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/>
          <p:cNvGrpSpPr/>
          <p:nvPr/>
        </p:nvGrpSpPr>
        <p:grpSpPr>
          <a:xfrm>
            <a:off x="5009282" y="3429000"/>
            <a:ext cx="537210" cy="1464310"/>
            <a:chOff x="2091690" y="2674620"/>
            <a:chExt cx="537210" cy="1464310"/>
          </a:xfrm>
        </p:grpSpPr>
        <p:cxnSp>
          <p:nvCxnSpPr>
            <p:cNvPr id="80" name="Straight Connector 79"/>
            <p:cNvCxnSpPr>
              <a:stCxn id="82" idx="6"/>
            </p:cNvCxnSpPr>
            <p:nvPr/>
          </p:nvCxnSpPr>
          <p:spPr>
            <a:xfrm flipV="1">
              <a:off x="2091690" y="2948940"/>
              <a:ext cx="537210" cy="4457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>
              <a:stCxn id="82" idx="6"/>
            </p:cNvCxnSpPr>
            <p:nvPr/>
          </p:nvCxnSpPr>
          <p:spPr>
            <a:xfrm flipV="1">
              <a:off x="2091690" y="3143250"/>
              <a:ext cx="537210" cy="25146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82" idx="6"/>
            </p:cNvCxnSpPr>
            <p:nvPr/>
          </p:nvCxnSpPr>
          <p:spPr>
            <a:xfrm flipV="1">
              <a:off x="2091690" y="2674620"/>
              <a:ext cx="537210" cy="7200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stCxn id="82" idx="6"/>
            </p:cNvCxnSpPr>
            <p:nvPr/>
          </p:nvCxnSpPr>
          <p:spPr>
            <a:xfrm flipV="1">
              <a:off x="2091690" y="3314700"/>
              <a:ext cx="537210" cy="800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>
              <a:stCxn id="82" idx="6"/>
            </p:cNvCxnSpPr>
            <p:nvPr/>
          </p:nvCxnSpPr>
          <p:spPr>
            <a:xfrm>
              <a:off x="2091690" y="3394710"/>
              <a:ext cx="537210" cy="800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>
              <a:stCxn id="82" idx="6"/>
            </p:cNvCxnSpPr>
            <p:nvPr/>
          </p:nvCxnSpPr>
          <p:spPr>
            <a:xfrm>
              <a:off x="2091690" y="3394710"/>
              <a:ext cx="53721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>
              <a:stCxn id="82" idx="6"/>
            </p:cNvCxnSpPr>
            <p:nvPr/>
          </p:nvCxnSpPr>
          <p:spPr>
            <a:xfrm>
              <a:off x="2091690" y="3394710"/>
              <a:ext cx="537210" cy="5143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>
              <a:stCxn id="82" idx="6"/>
            </p:cNvCxnSpPr>
            <p:nvPr/>
          </p:nvCxnSpPr>
          <p:spPr>
            <a:xfrm>
              <a:off x="2091690" y="3394710"/>
              <a:ext cx="537210" cy="7442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8" name="Rectangle 87"/>
          <p:cNvSpPr/>
          <p:nvPr/>
        </p:nvSpPr>
        <p:spPr>
          <a:xfrm>
            <a:off x="5546492" y="3325815"/>
            <a:ext cx="1133647" cy="18789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/>
          <p:cNvSpPr txBox="1"/>
          <p:nvPr/>
        </p:nvSpPr>
        <p:spPr>
          <a:xfrm>
            <a:off x="4057201" y="2226564"/>
            <a:ext cx="1223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64 Hidden</a:t>
            </a:r>
          </a:p>
          <a:p>
            <a:pPr algn="ctr"/>
            <a:r>
              <a:rPr lang="en-US" dirty="0" smtClean="0"/>
              <a:t>Neurons</a:t>
            </a:r>
          </a:p>
        </p:txBody>
      </p:sp>
      <p:cxnSp>
        <p:nvCxnSpPr>
          <p:cNvPr id="90" name="Straight Arrow Connector 89"/>
          <p:cNvCxnSpPr>
            <a:stCxn id="89" idx="2"/>
          </p:cNvCxnSpPr>
          <p:nvPr/>
        </p:nvCxnSpPr>
        <p:spPr>
          <a:xfrm flipH="1">
            <a:off x="4655450" y="2872895"/>
            <a:ext cx="13457" cy="82296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Arc 90"/>
          <p:cNvSpPr/>
          <p:nvPr/>
        </p:nvSpPr>
        <p:spPr>
          <a:xfrm rot="5400000">
            <a:off x="2540207" y="2372868"/>
            <a:ext cx="2179841" cy="3489395"/>
          </a:xfrm>
          <a:prstGeom prst="arc">
            <a:avLst>
              <a:gd name="adj1" fmla="val 14655464"/>
              <a:gd name="adj2" fmla="val 17753902"/>
            </a:avLst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4906635" y="3120747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/>
              <a:t>fo</a:t>
            </a:r>
            <a:r>
              <a:rPr lang="en-US" dirty="0" smtClean="0"/>
              <a:t>=8</a:t>
            </a:r>
            <a:endParaRPr lang="en-US" dirty="0"/>
          </a:p>
        </p:txBody>
      </p:sp>
      <p:sp>
        <p:nvSpPr>
          <p:cNvPr id="93" name="Arc 92"/>
          <p:cNvSpPr/>
          <p:nvPr/>
        </p:nvSpPr>
        <p:spPr>
          <a:xfrm rot="16200000">
            <a:off x="4556894" y="2361969"/>
            <a:ext cx="2179841" cy="3489395"/>
          </a:xfrm>
          <a:prstGeom prst="arc">
            <a:avLst>
              <a:gd name="adj1" fmla="val 14655464"/>
              <a:gd name="adj2" fmla="val 17753902"/>
            </a:avLst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/>
          <p:cNvSpPr txBox="1"/>
          <p:nvPr/>
        </p:nvSpPr>
        <p:spPr>
          <a:xfrm>
            <a:off x="3795489" y="3132709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fi</a:t>
            </a:r>
            <a:r>
              <a:rPr lang="en-US" dirty="0" smtClean="0"/>
              <a:t>=128</a:t>
            </a:r>
            <a:endParaRPr lang="en-US" dirty="0"/>
          </a:p>
        </p:txBody>
      </p:sp>
      <p:sp>
        <p:nvSpPr>
          <p:cNvPr id="96" name="TextBox 95"/>
          <p:cNvSpPr txBox="1"/>
          <p:nvPr/>
        </p:nvSpPr>
        <p:spPr>
          <a:xfrm rot="16200000">
            <a:off x="2428023" y="3829220"/>
            <a:ext cx="157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Interleaver</a:t>
            </a:r>
          </a:p>
          <a:p>
            <a:r>
              <a:rPr lang="en-US" dirty="0" smtClean="0"/>
              <a:t>Size = 8192</a:t>
            </a:r>
            <a:endParaRPr lang="en-US" dirty="0"/>
          </a:p>
        </p:txBody>
      </p:sp>
      <p:sp>
        <p:nvSpPr>
          <p:cNvPr id="97" name="TextBox 96"/>
          <p:cNvSpPr txBox="1"/>
          <p:nvPr/>
        </p:nvSpPr>
        <p:spPr>
          <a:xfrm rot="16200000">
            <a:off x="5322323" y="3816150"/>
            <a:ext cx="157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Interleaver</a:t>
            </a:r>
          </a:p>
          <a:p>
            <a:r>
              <a:rPr lang="en-US" dirty="0" smtClean="0"/>
              <a:t>Size = 512</a:t>
            </a:r>
            <a:endParaRPr lang="en-US" dirty="0"/>
          </a:p>
        </p:txBody>
      </p:sp>
      <p:grpSp>
        <p:nvGrpSpPr>
          <p:cNvPr id="98" name="Group 97"/>
          <p:cNvGrpSpPr/>
          <p:nvPr/>
        </p:nvGrpSpPr>
        <p:grpSpPr>
          <a:xfrm rot="10800000">
            <a:off x="6673454" y="3405644"/>
            <a:ext cx="1223010" cy="1464310"/>
            <a:chOff x="1405890" y="2674620"/>
            <a:chExt cx="1223010" cy="1464310"/>
          </a:xfrm>
        </p:grpSpPr>
        <p:sp>
          <p:nvSpPr>
            <p:cNvPr id="99" name="Oval 98"/>
            <p:cNvSpPr/>
            <p:nvPr/>
          </p:nvSpPr>
          <p:spPr>
            <a:xfrm>
              <a:off x="1405890" y="3051810"/>
              <a:ext cx="685800" cy="6858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0" name="Straight Connector 99"/>
            <p:cNvCxnSpPr/>
            <p:nvPr/>
          </p:nvCxnSpPr>
          <p:spPr>
            <a:xfrm flipV="1">
              <a:off x="2091690" y="2948940"/>
              <a:ext cx="537210" cy="4457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flipV="1">
              <a:off x="2091690" y="3143250"/>
              <a:ext cx="537210" cy="25146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 flipV="1">
              <a:off x="2091690" y="2674620"/>
              <a:ext cx="537210" cy="7200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 flipV="1">
              <a:off x="2091690" y="3314700"/>
              <a:ext cx="537210" cy="800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2091690" y="3394710"/>
              <a:ext cx="537210" cy="800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>
              <a:off x="2091690" y="3394710"/>
              <a:ext cx="53721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>
              <a:off x="2091690" y="3394710"/>
              <a:ext cx="537210" cy="5143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2091690" y="3394710"/>
              <a:ext cx="537210" cy="7442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8" name="Arc 107"/>
          <p:cNvSpPr/>
          <p:nvPr/>
        </p:nvSpPr>
        <p:spPr>
          <a:xfrm rot="16200000">
            <a:off x="7444075" y="2372868"/>
            <a:ext cx="2179841" cy="3489395"/>
          </a:xfrm>
          <a:prstGeom prst="arc">
            <a:avLst>
              <a:gd name="adj1" fmla="val 14655464"/>
              <a:gd name="adj2" fmla="val 17753902"/>
            </a:avLst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6707678" y="3135005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fi</a:t>
            </a:r>
            <a:r>
              <a:rPr lang="en-US" dirty="0" smtClean="0"/>
              <a:t>=32</a:t>
            </a:r>
            <a:endParaRPr lang="en-US" dirty="0"/>
          </a:p>
        </p:txBody>
      </p:sp>
      <p:sp>
        <p:nvSpPr>
          <p:cNvPr id="110" name="TextBox 109"/>
          <p:cNvSpPr txBox="1"/>
          <p:nvPr/>
        </p:nvSpPr>
        <p:spPr>
          <a:xfrm>
            <a:off x="6956006" y="2226564"/>
            <a:ext cx="1217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16 Output</a:t>
            </a:r>
          </a:p>
          <a:p>
            <a:pPr algn="ctr"/>
            <a:r>
              <a:rPr lang="en-US" dirty="0" smtClean="0"/>
              <a:t>Neurons</a:t>
            </a:r>
          </a:p>
        </p:txBody>
      </p:sp>
      <p:cxnSp>
        <p:nvCxnSpPr>
          <p:cNvPr id="111" name="Straight Arrow Connector 110"/>
          <p:cNvCxnSpPr>
            <a:stCxn id="110" idx="2"/>
          </p:cNvCxnSpPr>
          <p:nvPr/>
        </p:nvCxnSpPr>
        <p:spPr>
          <a:xfrm flipH="1">
            <a:off x="7553564" y="2872895"/>
            <a:ext cx="10942" cy="82296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2725739" y="5297182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/>
              <a:t>z = 512</a:t>
            </a:r>
            <a:endParaRPr lang="en-US" dirty="0"/>
          </a:p>
        </p:txBody>
      </p:sp>
      <p:sp>
        <p:nvSpPr>
          <p:cNvPr id="113" name="TextBox 112"/>
          <p:cNvSpPr txBox="1"/>
          <p:nvPr/>
        </p:nvSpPr>
        <p:spPr>
          <a:xfrm>
            <a:off x="5755049" y="5297182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z = 32</a:t>
            </a:r>
            <a:endParaRPr lang="en-US" dirty="0"/>
          </a:p>
        </p:txBody>
      </p:sp>
      <p:sp>
        <p:nvSpPr>
          <p:cNvPr id="118" name="TextBox 117"/>
          <p:cNvSpPr txBox="1"/>
          <p:nvPr/>
        </p:nvSpPr>
        <p:spPr>
          <a:xfrm>
            <a:off x="1976414" y="5609215"/>
            <a:ext cx="2329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Connectivity = 12.5%</a:t>
            </a:r>
            <a:endParaRPr lang="en-US" dirty="0"/>
          </a:p>
        </p:txBody>
      </p:sp>
      <p:sp>
        <p:nvSpPr>
          <p:cNvPr id="119" name="TextBox 118"/>
          <p:cNvSpPr txBox="1"/>
          <p:nvPr/>
        </p:nvSpPr>
        <p:spPr>
          <a:xfrm>
            <a:off x="5026900" y="5617487"/>
            <a:ext cx="212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Connectivity = 50%</a:t>
            </a:r>
            <a:endParaRPr lang="en-US" dirty="0"/>
          </a:p>
        </p:txBody>
      </p:sp>
      <p:sp>
        <p:nvSpPr>
          <p:cNvPr id="130" name="TextBox 129"/>
          <p:cNvSpPr txBox="1"/>
          <p:nvPr/>
        </p:nvSpPr>
        <p:spPr>
          <a:xfrm>
            <a:off x="3135474" y="5974540"/>
            <a:ext cx="3066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Overall connectivity = 13%</a:t>
            </a:r>
            <a:endParaRPr lang="en-US" b="1" dirty="0"/>
          </a:p>
        </p:txBody>
      </p:sp>
      <p:sp>
        <p:nvSpPr>
          <p:cNvPr id="131" name="TextBox 130"/>
          <p:cNvSpPr txBox="1"/>
          <p:nvPr/>
        </p:nvSpPr>
        <p:spPr>
          <a:xfrm>
            <a:off x="677334" y="1403381"/>
            <a:ext cx="41797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Verilog RTL on MNIST dataset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59046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/>
      <p:bldP spid="119" grpId="0"/>
      <p:bldP spid="13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RTL Fixed Point Results vs Floating Point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817915" y="4310742"/>
            <a:ext cx="13644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3b integer +</a:t>
            </a:r>
          </a:p>
          <a:p>
            <a:r>
              <a:rPr lang="en-US" sz="1600" dirty="0"/>
              <a:t>7b fractional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625782" y="1357772"/>
            <a:ext cx="7266758" cy="4505818"/>
            <a:chOff x="1317172" y="1357772"/>
            <a:chExt cx="7683686" cy="493016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7172" y="1357772"/>
              <a:ext cx="7683686" cy="4930166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1840027" y="1513114"/>
              <a:ext cx="267379" cy="2721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857196" y="1519577"/>
              <a:ext cx="267379" cy="2721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54314" y="4038599"/>
              <a:ext cx="267379" cy="2721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857196" y="4038599"/>
              <a:ext cx="267379" cy="2721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761470" y="6086016"/>
            <a:ext cx="146249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/>
              <a:t>Fixed point </a:t>
            </a:r>
            <a:r>
              <a:rPr lang="en-US" sz="1500" dirty="0"/>
              <a:t>−</a:t>
            </a:r>
            <a:r>
              <a:rPr lang="en-US" sz="1500" dirty="0" smtClean="0"/>
              <a:t> Floating point</a:t>
            </a:r>
            <a:endParaRPr lang="en-US" sz="1500" dirty="0"/>
          </a:p>
        </p:txBody>
      </p:sp>
      <p:sp>
        <p:nvSpPr>
          <p:cNvPr id="13" name="TextBox 12"/>
          <p:cNvSpPr txBox="1"/>
          <p:nvPr/>
        </p:nvSpPr>
        <p:spPr>
          <a:xfrm>
            <a:off x="7372122" y="6105076"/>
            <a:ext cx="1188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Total 100K</a:t>
            </a:r>
          </a:p>
          <a:p>
            <a:r>
              <a:rPr lang="en-US" sz="1400" dirty="0" smtClean="0"/>
              <a:t>samples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14851" y="6086016"/>
            <a:ext cx="18833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smtClean="0"/>
              <a:t>Moving average </a:t>
            </a:r>
            <a:r>
              <a:rPr lang="en-US" sz="1500" dirty="0" smtClean="0"/>
              <a:t>of last 1000 samples</a:t>
            </a:r>
            <a:endParaRPr lang="en-US" sz="1500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7639291" y="5875888"/>
            <a:ext cx="1" cy="26391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386649" y="5863590"/>
            <a:ext cx="0" cy="222426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521123" y="5671595"/>
            <a:ext cx="1" cy="414421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59690" y="1499743"/>
            <a:ext cx="595841" cy="248719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148832" y="1490598"/>
            <a:ext cx="595841" cy="248719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373137" y="3794741"/>
            <a:ext cx="595841" cy="248719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93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</a:t>
            </a:r>
            <a:r>
              <a:rPr lang="en-US" dirty="0"/>
              <a:t>and Outstanding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Flexible hardware architecture for online training and inference</a:t>
            </a:r>
          </a:p>
          <a:p>
            <a:r>
              <a:rPr lang="en-US" dirty="0"/>
              <a:t>Predefined sparsity reduces memory and computational complexity</a:t>
            </a:r>
          </a:p>
          <a:p>
            <a:r>
              <a:rPr lang="en-US" dirty="0"/>
              <a:t>Speedup due to operational parallelization and junction pipelining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Extend to other types of neural networks</a:t>
            </a:r>
          </a:p>
          <a:p>
            <a:r>
              <a:rPr lang="en-US" dirty="0"/>
              <a:t>Memory bandwidth bottlenecks</a:t>
            </a:r>
          </a:p>
          <a:p>
            <a:r>
              <a:rPr lang="en-US" dirty="0"/>
              <a:t>Theoretical exploration of connectivity patterns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93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719145" y="2629710"/>
            <a:ext cx="29754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Thank you!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209663" y="4289546"/>
            <a:ext cx="19944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/>
              <a:t>Questions?</a:t>
            </a:r>
            <a:endParaRPr lang="en-US" sz="3000" dirty="0"/>
          </a:p>
        </p:txBody>
      </p:sp>
      <p:sp>
        <p:nvSpPr>
          <p:cNvPr id="2" name="TextBox 1"/>
          <p:cNvSpPr txBox="1"/>
          <p:nvPr/>
        </p:nvSpPr>
        <p:spPr>
          <a:xfrm>
            <a:off x="3683877" y="6283731"/>
            <a:ext cx="3046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Contact: </a:t>
            </a:r>
            <a:r>
              <a:rPr lang="en-US" dirty="0" err="1" smtClean="0"/>
              <a:t>souryade@usc.edu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62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 of Sparsity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771" y="1420585"/>
            <a:ext cx="4936483" cy="39711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258" y="1420586"/>
            <a:ext cx="4938486" cy="3985170"/>
          </a:xfrm>
          <a:prstGeom prst="rect">
            <a:avLst/>
          </a:prstGeom>
        </p:spPr>
      </p:pic>
      <p:cxnSp>
        <p:nvCxnSpPr>
          <p:cNvPr id="10" name="Elbow Connector 9"/>
          <p:cNvCxnSpPr/>
          <p:nvPr/>
        </p:nvCxnSpPr>
        <p:spPr>
          <a:xfrm rot="16200000" flipH="1">
            <a:off x="653143" y="5246913"/>
            <a:ext cx="859971" cy="598715"/>
          </a:xfrm>
          <a:prstGeom prst="bentConnector3">
            <a:avLst>
              <a:gd name="adj1" fmla="val 100633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32596" y="5524373"/>
            <a:ext cx="29699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3% connectivity gives &gt;95% accuracy in MNIST after 30 epochs, within 3% of FC</a:t>
            </a:r>
          </a:p>
        </p:txBody>
      </p:sp>
      <p:cxnSp>
        <p:nvCxnSpPr>
          <p:cNvPr id="13" name="Elbow Connector 12"/>
          <p:cNvCxnSpPr/>
          <p:nvPr/>
        </p:nvCxnSpPr>
        <p:spPr>
          <a:xfrm rot="16200000" flipH="1">
            <a:off x="5804094" y="5229849"/>
            <a:ext cx="859971" cy="598715"/>
          </a:xfrm>
          <a:prstGeom prst="bentConnector3">
            <a:avLst>
              <a:gd name="adj1" fmla="val 100633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342630" y="5497527"/>
            <a:ext cx="32803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1.41% connectivity gives &gt;80% accuracy in CIFAR10 after 5 epochs, within 2.5% of FC</a:t>
            </a:r>
          </a:p>
        </p:txBody>
      </p:sp>
    </p:spTree>
    <p:extLst>
      <p:ext uri="{BB962C8B-B14F-4D97-AF65-F5344CB8AC3E}">
        <p14:creationId xmlns:p14="http://schemas.microsoft.com/office/powerpoint/2010/main" val="664621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Current </a:t>
            </a:r>
            <a:r>
              <a:rPr lang="en-US" dirty="0" smtClean="0"/>
              <a:t>DNNs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9010676" cy="548640"/>
          </a:xfrm>
        </p:spPr>
        <p:txBody>
          <a:bodyPr>
            <a:noAutofit/>
          </a:bodyPr>
          <a:lstStyle/>
          <a:p>
            <a:r>
              <a:rPr lang="en-US" sz="2200" dirty="0" smtClean="0"/>
              <a:t>Key machine </a:t>
            </a:r>
            <a:r>
              <a:rPr lang="en-US" sz="2200"/>
              <a:t>learning </a:t>
            </a:r>
            <a:r>
              <a:rPr lang="en-US" sz="2200" smtClean="0"/>
              <a:t>technologies</a:t>
            </a:r>
            <a:endParaRPr lang="en-US" sz="22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2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77334" y="4443984"/>
            <a:ext cx="9010676" cy="996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Training done </a:t>
            </a:r>
            <a:r>
              <a:rPr lang="en-US" sz="2200" b="1" dirty="0" smtClean="0">
                <a:solidFill>
                  <a:srgbClr val="C00000"/>
                </a:solidFill>
              </a:rPr>
              <a:t>offline</a:t>
            </a:r>
            <a:r>
              <a:rPr lang="en-US" sz="2200" dirty="0" smtClean="0"/>
              <a:t> in CPU/GPU</a:t>
            </a:r>
          </a:p>
          <a:p>
            <a:r>
              <a:rPr lang="en-US" sz="2200" dirty="0" smtClean="0"/>
              <a:t>Custom hardware used for </a:t>
            </a:r>
            <a:r>
              <a:rPr lang="en-US" sz="2200" b="1" dirty="0" smtClean="0">
                <a:solidFill>
                  <a:srgbClr val="C00000"/>
                </a:solidFill>
              </a:rPr>
              <a:t>inference only</a:t>
            </a:r>
            <a:endParaRPr lang="en-US" sz="2200" b="1" dirty="0">
              <a:solidFill>
                <a:srgbClr val="C0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77334" y="3072383"/>
            <a:ext cx="9010676" cy="10058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Lot of parameters - </a:t>
            </a:r>
            <a:r>
              <a:rPr lang="en-US" sz="2200" b="1" dirty="0" smtClean="0">
                <a:solidFill>
                  <a:srgbClr val="C00000"/>
                </a:solidFill>
              </a:rPr>
              <a:t>Memory intensive</a:t>
            </a:r>
          </a:p>
          <a:p>
            <a:r>
              <a:rPr lang="en-US" sz="2200" dirty="0" smtClean="0"/>
              <a:t>Slow to train - </a:t>
            </a:r>
            <a:r>
              <a:rPr lang="en-US" sz="2200" b="1" dirty="0" smtClean="0">
                <a:solidFill>
                  <a:srgbClr val="C00000"/>
                </a:solidFill>
              </a:rPr>
              <a:t>Computationally intensive</a:t>
            </a:r>
          </a:p>
        </p:txBody>
      </p:sp>
    </p:spTree>
    <p:extLst>
      <p:ext uri="{BB962C8B-B14F-4D97-AF65-F5344CB8AC3E}">
        <p14:creationId xmlns:p14="http://schemas.microsoft.com/office/powerpoint/2010/main" val="185928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Sourya Dey, USC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5145"/>
            <a:ext cx="12192000" cy="316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082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Highlights of </a:t>
            </a:r>
            <a:r>
              <a:rPr lang="en-US" dirty="0"/>
              <a:t>o</a:t>
            </a:r>
            <a:r>
              <a:rPr lang="en-US" dirty="0" smtClean="0"/>
              <a:t>ur </a:t>
            </a:r>
            <a:r>
              <a:rPr lang="en-US" dirty="0"/>
              <a:t>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2160589"/>
            <a:ext cx="8596668" cy="1005840"/>
          </a:xfrm>
        </p:spPr>
        <p:txBody>
          <a:bodyPr>
            <a:normAutofit/>
          </a:bodyPr>
          <a:lstStyle/>
          <a:p>
            <a:r>
              <a:rPr lang="en-US" sz="2200" dirty="0" smtClean="0"/>
              <a:t>Predefined </a:t>
            </a:r>
            <a:r>
              <a:rPr lang="en-US" sz="2200" dirty="0"/>
              <a:t>sparsity - </a:t>
            </a:r>
            <a:r>
              <a:rPr lang="en-US" sz="2200" b="1" dirty="0">
                <a:solidFill>
                  <a:schemeClr val="accent1"/>
                </a:solidFill>
              </a:rPr>
              <a:t>Memory </a:t>
            </a:r>
            <a:r>
              <a:rPr lang="en-US" sz="2200" b="1" dirty="0" smtClean="0">
                <a:solidFill>
                  <a:schemeClr val="accent1"/>
                </a:solidFill>
              </a:rPr>
              <a:t>friendly</a:t>
            </a:r>
          </a:p>
          <a:p>
            <a:pPr lvl="1"/>
            <a:r>
              <a:rPr lang="en-US" sz="2200" i="1" dirty="0" smtClean="0">
                <a:solidFill>
                  <a:schemeClr val="tx1"/>
                </a:solidFill>
              </a:rPr>
              <a:t>30x less parameters in FC layers</a:t>
            </a:r>
            <a:endParaRPr lang="en-US" sz="2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Sourya Dey, USC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76656" y="3529584"/>
            <a:ext cx="8596668" cy="1463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Edge-based processing - </a:t>
            </a:r>
            <a:r>
              <a:rPr lang="en-US" sz="2200" b="1" dirty="0" smtClean="0">
                <a:solidFill>
                  <a:schemeClr val="accent1"/>
                </a:solidFill>
              </a:rPr>
              <a:t>Computationally flexible</a:t>
            </a:r>
            <a:endParaRPr lang="en-US" sz="2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200" dirty="0" smtClean="0"/>
              <a:t>Hardware optimizations - </a:t>
            </a:r>
            <a:r>
              <a:rPr lang="en-US" sz="2200" b="1" dirty="0" smtClean="0">
                <a:solidFill>
                  <a:schemeClr val="accent1"/>
                </a:solidFill>
              </a:rPr>
              <a:t>Fast</a:t>
            </a:r>
            <a:r>
              <a:rPr lang="en-US" sz="2200" dirty="0" smtClean="0"/>
              <a:t> training</a:t>
            </a:r>
          </a:p>
          <a:p>
            <a:pPr lvl="1"/>
            <a:r>
              <a:rPr lang="en-US" sz="2200" i="1" dirty="0" smtClean="0">
                <a:solidFill>
                  <a:schemeClr val="tx1"/>
                </a:solidFill>
              </a:rPr>
              <a:t>35x estimated speedup over GPUs</a:t>
            </a:r>
            <a:endParaRPr lang="en-US" sz="2200" dirty="0" smtClean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76656" y="5358384"/>
            <a:ext cx="8596668" cy="706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smtClean="0"/>
              <a:t>FPGA </a:t>
            </a:r>
            <a:r>
              <a:rPr lang="en-US" sz="2200" dirty="0" smtClean="0"/>
              <a:t>based architecture - </a:t>
            </a:r>
            <a:r>
              <a:rPr lang="en-US" sz="2200" b="1" dirty="0" smtClean="0">
                <a:solidFill>
                  <a:schemeClr val="accent1"/>
                </a:solidFill>
              </a:rPr>
              <a:t>Online training </a:t>
            </a:r>
            <a:r>
              <a:rPr lang="en-US" sz="2200" dirty="0" smtClean="0"/>
              <a:t>and inference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09351" y="6239667"/>
            <a:ext cx="52694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Krizhevsky</a:t>
            </a:r>
            <a:r>
              <a:rPr lang="en-US" sz="1200" dirty="0"/>
              <a:t>, A., </a:t>
            </a:r>
            <a:r>
              <a:rPr lang="en-US" sz="1200" dirty="0" err="1"/>
              <a:t>Sutskever</a:t>
            </a:r>
            <a:r>
              <a:rPr lang="en-US" sz="1200" dirty="0"/>
              <a:t>, I., Hinton, G.E.: </a:t>
            </a:r>
            <a:r>
              <a:rPr lang="en-US" sz="1200" dirty="0" err="1"/>
              <a:t>Imagenet</a:t>
            </a:r>
            <a:r>
              <a:rPr lang="en-US" sz="1200" dirty="0"/>
              <a:t> classification with deep </a:t>
            </a:r>
            <a:r>
              <a:rPr lang="en-US" sz="1200" dirty="0" smtClean="0"/>
              <a:t>convolutional neural </a:t>
            </a:r>
            <a:r>
              <a:rPr lang="en-US" sz="1200" dirty="0"/>
              <a:t>networks. In: NIPS-2012, pp. 1097–1105 (2012</a:t>
            </a:r>
            <a:r>
              <a:rPr lang="en-US" sz="1200" dirty="0" smtClean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4425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Supervised Network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Sourya Dey, USC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66" y="1520117"/>
            <a:ext cx="976056" cy="9760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166" y="2556282"/>
            <a:ext cx="997542" cy="9975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167" y="4724623"/>
            <a:ext cx="976056" cy="124566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66" y="3613933"/>
            <a:ext cx="979113" cy="105058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742219" y="3399280"/>
            <a:ext cx="1534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Predictions</a:t>
            </a:r>
            <a:endParaRPr lang="en-US" sz="2400" b="1" dirty="0"/>
          </a:p>
        </p:txBody>
      </p:sp>
      <p:grpSp>
        <p:nvGrpSpPr>
          <p:cNvPr id="24" name="Group 23"/>
          <p:cNvGrpSpPr/>
          <p:nvPr/>
        </p:nvGrpSpPr>
        <p:grpSpPr>
          <a:xfrm>
            <a:off x="1433336" y="893070"/>
            <a:ext cx="7269105" cy="5418667"/>
            <a:chOff x="1239366" y="920780"/>
            <a:chExt cx="7269105" cy="5418667"/>
          </a:xfrm>
        </p:grpSpPr>
        <p:graphicFrame>
          <p:nvGraphicFramePr>
            <p:cNvPr id="16" name="Diagram 15"/>
            <p:cNvGraphicFramePr/>
            <p:nvPr>
              <p:extLst>
                <p:ext uri="{D42A27DB-BD31-4B8C-83A1-F6EECF244321}">
                  <p14:modId xmlns:p14="http://schemas.microsoft.com/office/powerpoint/2010/main" val="1214372982"/>
                </p:ext>
              </p:extLst>
            </p:nvPr>
          </p:nvGraphicFramePr>
          <p:xfrm>
            <a:off x="1704947" y="920780"/>
            <a:ext cx="6261417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  <p:grpSp>
          <p:nvGrpSpPr>
            <p:cNvPr id="18" name="Group 17"/>
            <p:cNvGrpSpPr/>
            <p:nvPr/>
          </p:nvGrpSpPr>
          <p:grpSpPr>
            <a:xfrm>
              <a:off x="8159764" y="3426152"/>
              <a:ext cx="348707" cy="407921"/>
              <a:chOff x="1814832" y="2505372"/>
              <a:chExt cx="348707" cy="407921"/>
            </a:xfrm>
          </p:grpSpPr>
          <p:sp>
            <p:nvSpPr>
              <p:cNvPr id="19" name="Right Arrow 18"/>
              <p:cNvSpPr/>
              <p:nvPr/>
            </p:nvSpPr>
            <p:spPr>
              <a:xfrm>
                <a:off x="1814832" y="2505372"/>
                <a:ext cx="348707" cy="407921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Right Arrow 4"/>
              <p:cNvSpPr/>
              <p:nvPr/>
            </p:nvSpPr>
            <p:spPr>
              <a:xfrm>
                <a:off x="1814832" y="2586956"/>
                <a:ext cx="244095" cy="24475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lvl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1400" kern="1200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1239366" y="3424049"/>
              <a:ext cx="348707" cy="407921"/>
              <a:chOff x="1814832" y="2505372"/>
              <a:chExt cx="348707" cy="407921"/>
            </a:xfrm>
          </p:grpSpPr>
          <p:sp>
            <p:nvSpPr>
              <p:cNvPr id="22" name="Right Arrow 21"/>
              <p:cNvSpPr/>
              <p:nvPr/>
            </p:nvSpPr>
            <p:spPr>
              <a:xfrm>
                <a:off x="1814832" y="2505372"/>
                <a:ext cx="348707" cy="407921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3" name="Right Arrow 4"/>
              <p:cNvSpPr/>
              <p:nvPr/>
            </p:nvSpPr>
            <p:spPr>
              <a:xfrm>
                <a:off x="1814832" y="2586956"/>
                <a:ext cx="244095" cy="24475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lvl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1400" kern="1200"/>
              </a:p>
            </p:txBody>
          </p:sp>
        </p:grpSp>
      </p:grpSp>
      <p:sp>
        <p:nvSpPr>
          <p:cNvPr id="25" name="TextBox 24"/>
          <p:cNvSpPr txBox="1"/>
          <p:nvPr/>
        </p:nvSpPr>
        <p:spPr>
          <a:xfrm>
            <a:off x="2689921" y="4752333"/>
            <a:ext cx="2202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5% of total </a:t>
            </a:r>
            <a:r>
              <a:rPr lang="en-US" smtClean="0"/>
              <a:t>network connections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129477" y="4290887"/>
            <a:ext cx="2398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95</a:t>
            </a:r>
            <a:r>
              <a:rPr lang="en-US" dirty="0" smtClean="0"/>
              <a:t>% of total </a:t>
            </a:r>
            <a:r>
              <a:rPr lang="en-US" smtClean="0"/>
              <a:t>network connections</a:t>
            </a:r>
            <a:endParaRPr lang="en-US"/>
          </a:p>
        </p:txBody>
      </p:sp>
      <p:sp>
        <p:nvSpPr>
          <p:cNvPr id="27" name="Right Brace 26"/>
          <p:cNvSpPr/>
          <p:nvPr/>
        </p:nvSpPr>
        <p:spPr>
          <a:xfrm rot="5400000">
            <a:off x="3578966" y="2512391"/>
            <a:ext cx="556835" cy="3923048"/>
          </a:xfrm>
          <a:prstGeom prst="rightBrace">
            <a:avLst>
              <a:gd name="adj1" fmla="val 30726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837944" y="5971433"/>
            <a:ext cx="6488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Krizhevsky</a:t>
            </a:r>
            <a:r>
              <a:rPr lang="en-US" sz="1200" dirty="0"/>
              <a:t>, A., </a:t>
            </a:r>
            <a:r>
              <a:rPr lang="en-US" sz="1200" dirty="0" err="1"/>
              <a:t>Sutskever</a:t>
            </a:r>
            <a:r>
              <a:rPr lang="en-US" sz="1200" dirty="0"/>
              <a:t>, I., Hinton, G.E.: </a:t>
            </a:r>
            <a:r>
              <a:rPr lang="en-US" sz="1200" dirty="0" err="1"/>
              <a:t>Imagenet</a:t>
            </a:r>
            <a:r>
              <a:rPr lang="en-US" sz="1200" dirty="0"/>
              <a:t> classification with deep </a:t>
            </a:r>
            <a:r>
              <a:rPr lang="en-US" sz="1200" dirty="0" smtClean="0"/>
              <a:t>convolutional neural </a:t>
            </a:r>
            <a:r>
              <a:rPr lang="en-US" sz="1200" dirty="0"/>
              <a:t>networks. In: NIPS-2012, pp. 1097–1105 (2012</a:t>
            </a:r>
            <a:r>
              <a:rPr lang="en-US" sz="1200" dirty="0" smtClean="0"/>
              <a:t>)</a:t>
            </a:r>
          </a:p>
          <a:p>
            <a:r>
              <a:rPr lang="en-US" sz="1200" dirty="0"/>
              <a:t>Zhang, C., Wu, D., Sun, J., Sun, G., Luo, G., Cong, J.: Energy-efficient CNN implementation on a deeply pipelined FPGA cluster. In: ISLPED-2016. pp. 326– 331. ACM, New York (2016) 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1932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Focus of the Present Work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Sourya Dey, USC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66" y="1520117"/>
            <a:ext cx="976056" cy="9760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166" y="2556282"/>
            <a:ext cx="997542" cy="9975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167" y="4724623"/>
            <a:ext cx="976056" cy="124566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66" y="3613933"/>
            <a:ext cx="979113" cy="105058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742219" y="3399280"/>
            <a:ext cx="1534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Predictions</a:t>
            </a:r>
            <a:endParaRPr lang="en-US" sz="2400" b="1" dirty="0"/>
          </a:p>
        </p:txBody>
      </p:sp>
      <p:grpSp>
        <p:nvGrpSpPr>
          <p:cNvPr id="24" name="Group 23"/>
          <p:cNvGrpSpPr/>
          <p:nvPr/>
        </p:nvGrpSpPr>
        <p:grpSpPr>
          <a:xfrm>
            <a:off x="1433336" y="893070"/>
            <a:ext cx="7269105" cy="5418667"/>
            <a:chOff x="1239366" y="920780"/>
            <a:chExt cx="7269105" cy="5418667"/>
          </a:xfrm>
        </p:grpSpPr>
        <p:graphicFrame>
          <p:nvGraphicFramePr>
            <p:cNvPr id="16" name="Diagram 15"/>
            <p:cNvGraphicFramePr/>
            <p:nvPr>
              <p:extLst>
                <p:ext uri="{D42A27DB-BD31-4B8C-83A1-F6EECF244321}">
                  <p14:modId xmlns:p14="http://schemas.microsoft.com/office/powerpoint/2010/main" val="1921013923"/>
                </p:ext>
              </p:extLst>
            </p:nvPr>
          </p:nvGraphicFramePr>
          <p:xfrm>
            <a:off x="1704947" y="920780"/>
            <a:ext cx="6261417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  <p:grpSp>
          <p:nvGrpSpPr>
            <p:cNvPr id="18" name="Group 17"/>
            <p:cNvGrpSpPr/>
            <p:nvPr/>
          </p:nvGrpSpPr>
          <p:grpSpPr>
            <a:xfrm>
              <a:off x="8159764" y="3426152"/>
              <a:ext cx="348707" cy="407921"/>
              <a:chOff x="1814832" y="2505372"/>
              <a:chExt cx="348707" cy="407921"/>
            </a:xfrm>
          </p:grpSpPr>
          <p:sp>
            <p:nvSpPr>
              <p:cNvPr id="19" name="Right Arrow 18"/>
              <p:cNvSpPr/>
              <p:nvPr/>
            </p:nvSpPr>
            <p:spPr>
              <a:xfrm>
                <a:off x="1814832" y="2505372"/>
                <a:ext cx="348707" cy="407921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Right Arrow 4"/>
              <p:cNvSpPr/>
              <p:nvPr/>
            </p:nvSpPr>
            <p:spPr>
              <a:xfrm>
                <a:off x="1814832" y="2586956"/>
                <a:ext cx="244095" cy="24475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lvl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1400" kern="1200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1239366" y="3424049"/>
              <a:ext cx="348707" cy="407921"/>
              <a:chOff x="1814832" y="2505372"/>
              <a:chExt cx="348707" cy="407921"/>
            </a:xfrm>
          </p:grpSpPr>
          <p:sp>
            <p:nvSpPr>
              <p:cNvPr id="22" name="Right Arrow 21"/>
              <p:cNvSpPr/>
              <p:nvPr/>
            </p:nvSpPr>
            <p:spPr>
              <a:xfrm>
                <a:off x="1814832" y="2505372"/>
                <a:ext cx="348707" cy="407921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3" name="Right Arrow 4"/>
              <p:cNvSpPr/>
              <p:nvPr/>
            </p:nvSpPr>
            <p:spPr>
              <a:xfrm>
                <a:off x="1814832" y="2586956"/>
                <a:ext cx="244095" cy="24475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lvl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1400" kern="1200"/>
              </a:p>
            </p:txBody>
          </p:sp>
        </p:grpSp>
      </p:grpSp>
      <p:sp>
        <p:nvSpPr>
          <p:cNvPr id="26" name="TextBox 25"/>
          <p:cNvSpPr txBox="1"/>
          <p:nvPr/>
        </p:nvSpPr>
        <p:spPr>
          <a:xfrm>
            <a:off x="5915822" y="4212995"/>
            <a:ext cx="27374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95</a:t>
            </a:r>
            <a:r>
              <a:rPr lang="en-US" sz="2000" b="1" dirty="0" smtClean="0"/>
              <a:t>% of total </a:t>
            </a:r>
            <a:r>
              <a:rPr lang="en-US" sz="2000" b="1" smtClean="0"/>
              <a:t>network connections</a:t>
            </a:r>
            <a:endParaRPr lang="en-US" sz="2000" b="1"/>
          </a:p>
        </p:txBody>
      </p:sp>
    </p:spTree>
    <p:extLst>
      <p:ext uri="{BB962C8B-B14F-4D97-AF65-F5344CB8AC3E}">
        <p14:creationId xmlns:p14="http://schemas.microsoft.com/office/powerpoint/2010/main" val="500805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itle 1"/>
          <p:cNvSpPr txBox="1">
            <a:spLocks/>
          </p:cNvSpPr>
          <p:nvPr/>
        </p:nvSpPr>
        <p:spPr>
          <a:xfrm>
            <a:off x="677334" y="607096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Sparsity </a:t>
            </a:r>
            <a:r>
              <a:rPr lang="mr-IN" dirty="0" smtClean="0"/>
              <a:t>–</a:t>
            </a:r>
            <a:r>
              <a:rPr lang="en-US" dirty="0" smtClean="0"/>
              <a:t> Predefined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Sparsity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1107839" y="5134499"/>
            <a:ext cx="3241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Fully connected (FC) </a:t>
            </a:r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86" name="TextBox 85"/>
          <p:cNvSpPr txBox="1"/>
          <p:nvPr/>
        </p:nvSpPr>
        <p:spPr>
          <a:xfrm>
            <a:off x="6020530" y="5153079"/>
            <a:ext cx="22533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Sparse network</a:t>
            </a:r>
          </a:p>
          <a:p>
            <a:pPr algn="ctr"/>
            <a:r>
              <a:rPr lang="en-US" i="1" dirty="0" err="1"/>
              <a:t>fo</a:t>
            </a:r>
            <a:r>
              <a:rPr lang="en-US" dirty="0"/>
              <a:t> = 1, </a:t>
            </a:r>
            <a:r>
              <a:rPr lang="en-US" i="1" dirty="0"/>
              <a:t>fi</a:t>
            </a:r>
            <a:r>
              <a:rPr lang="en-US" dirty="0"/>
              <a:t> = 2</a:t>
            </a:r>
          </a:p>
          <a:p>
            <a:pPr algn="ctr"/>
            <a:r>
              <a:rPr lang="en-US" b="1" dirty="0"/>
              <a:t>Connectivity = 25%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013620" y="1457623"/>
            <a:ext cx="2102069" cy="3529454"/>
            <a:chOff x="2013620" y="1457623"/>
            <a:chExt cx="2102069" cy="3529454"/>
          </a:xfrm>
        </p:grpSpPr>
        <p:sp>
          <p:nvSpPr>
            <p:cNvPr id="6" name="Oval 5"/>
            <p:cNvSpPr/>
            <p:nvPr/>
          </p:nvSpPr>
          <p:spPr>
            <a:xfrm>
              <a:off x="2013620" y="2397849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013620" y="2869856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013620" y="3337291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2013620" y="3786958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3842420" y="2397849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3842420" y="2869856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3842420" y="3337291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3842420" y="3786958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>
              <a:stCxn id="6" idx="6"/>
              <a:endCxn id="14" idx="2"/>
            </p:cNvCxnSpPr>
            <p:nvPr/>
          </p:nvCxnSpPr>
          <p:spPr>
            <a:xfrm>
              <a:off x="2286889" y="2534484"/>
              <a:ext cx="155553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7" idx="6"/>
              <a:endCxn id="15" idx="2"/>
            </p:cNvCxnSpPr>
            <p:nvPr/>
          </p:nvCxnSpPr>
          <p:spPr>
            <a:xfrm>
              <a:off x="2286889" y="3006491"/>
              <a:ext cx="155553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8" idx="6"/>
              <a:endCxn id="16" idx="2"/>
            </p:cNvCxnSpPr>
            <p:nvPr/>
          </p:nvCxnSpPr>
          <p:spPr>
            <a:xfrm>
              <a:off x="2286889" y="3473926"/>
              <a:ext cx="155553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stCxn id="9" idx="6"/>
              <a:endCxn id="17" idx="2"/>
            </p:cNvCxnSpPr>
            <p:nvPr/>
          </p:nvCxnSpPr>
          <p:spPr>
            <a:xfrm>
              <a:off x="2286889" y="3923593"/>
              <a:ext cx="155553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stCxn id="6" idx="6"/>
              <a:endCxn id="15" idx="2"/>
            </p:cNvCxnSpPr>
            <p:nvPr/>
          </p:nvCxnSpPr>
          <p:spPr>
            <a:xfrm>
              <a:off x="2286889" y="2534484"/>
              <a:ext cx="1555531" cy="4720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stCxn id="7" idx="6"/>
              <a:endCxn id="16" idx="2"/>
            </p:cNvCxnSpPr>
            <p:nvPr/>
          </p:nvCxnSpPr>
          <p:spPr>
            <a:xfrm>
              <a:off x="2286889" y="3006491"/>
              <a:ext cx="1555531" cy="4674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8" idx="6"/>
              <a:endCxn id="17" idx="2"/>
            </p:cNvCxnSpPr>
            <p:nvPr/>
          </p:nvCxnSpPr>
          <p:spPr>
            <a:xfrm>
              <a:off x="2286889" y="3473926"/>
              <a:ext cx="1555531" cy="4496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9" idx="6"/>
              <a:endCxn id="14" idx="2"/>
            </p:cNvCxnSpPr>
            <p:nvPr/>
          </p:nvCxnSpPr>
          <p:spPr>
            <a:xfrm flipV="1">
              <a:off x="2286889" y="2534484"/>
              <a:ext cx="1555531" cy="138910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6" idx="6"/>
              <a:endCxn id="16" idx="2"/>
            </p:cNvCxnSpPr>
            <p:nvPr/>
          </p:nvCxnSpPr>
          <p:spPr>
            <a:xfrm>
              <a:off x="2286889" y="2534484"/>
              <a:ext cx="1555531" cy="93944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7" idx="6"/>
              <a:endCxn id="17" idx="2"/>
            </p:cNvCxnSpPr>
            <p:nvPr/>
          </p:nvCxnSpPr>
          <p:spPr>
            <a:xfrm>
              <a:off x="2286889" y="3006491"/>
              <a:ext cx="1555531" cy="9171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stCxn id="8" idx="6"/>
              <a:endCxn id="14" idx="2"/>
            </p:cNvCxnSpPr>
            <p:nvPr/>
          </p:nvCxnSpPr>
          <p:spPr>
            <a:xfrm flipV="1">
              <a:off x="2286889" y="2534484"/>
              <a:ext cx="1555531" cy="93944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9" idx="6"/>
              <a:endCxn id="15" idx="2"/>
            </p:cNvCxnSpPr>
            <p:nvPr/>
          </p:nvCxnSpPr>
          <p:spPr>
            <a:xfrm flipV="1">
              <a:off x="2286889" y="3006491"/>
              <a:ext cx="1555531" cy="9171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stCxn id="6" idx="6"/>
              <a:endCxn id="17" idx="2"/>
            </p:cNvCxnSpPr>
            <p:nvPr/>
          </p:nvCxnSpPr>
          <p:spPr>
            <a:xfrm>
              <a:off x="2286889" y="2534484"/>
              <a:ext cx="1555531" cy="138910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7" idx="6"/>
              <a:endCxn id="14" idx="2"/>
            </p:cNvCxnSpPr>
            <p:nvPr/>
          </p:nvCxnSpPr>
          <p:spPr>
            <a:xfrm flipV="1">
              <a:off x="2286889" y="2534484"/>
              <a:ext cx="1555531" cy="4720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8" idx="6"/>
              <a:endCxn id="15" idx="2"/>
            </p:cNvCxnSpPr>
            <p:nvPr/>
          </p:nvCxnSpPr>
          <p:spPr>
            <a:xfrm flipV="1">
              <a:off x="2286889" y="3006491"/>
              <a:ext cx="1555531" cy="4674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stCxn id="9" idx="6"/>
              <a:endCxn id="16" idx="2"/>
            </p:cNvCxnSpPr>
            <p:nvPr/>
          </p:nvCxnSpPr>
          <p:spPr>
            <a:xfrm flipV="1">
              <a:off x="2286889" y="3473926"/>
              <a:ext cx="1555531" cy="4496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/>
            <p:cNvSpPr/>
            <p:nvPr/>
          </p:nvSpPr>
          <p:spPr>
            <a:xfrm>
              <a:off x="2013620" y="1457623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2013620" y="1929630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2013620" y="4264141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2013620" y="4713808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/>
            <p:cNvCxnSpPr>
              <a:stCxn id="87" idx="6"/>
              <a:endCxn id="14" idx="2"/>
            </p:cNvCxnSpPr>
            <p:nvPr/>
          </p:nvCxnSpPr>
          <p:spPr>
            <a:xfrm>
              <a:off x="2286889" y="1594258"/>
              <a:ext cx="1555531" cy="940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88" idx="6"/>
              <a:endCxn id="14" idx="2"/>
            </p:cNvCxnSpPr>
            <p:nvPr/>
          </p:nvCxnSpPr>
          <p:spPr>
            <a:xfrm>
              <a:off x="2286889" y="2066265"/>
              <a:ext cx="1555531" cy="4682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>
              <a:stCxn id="89" idx="6"/>
              <a:endCxn id="14" idx="2"/>
            </p:cNvCxnSpPr>
            <p:nvPr/>
          </p:nvCxnSpPr>
          <p:spPr>
            <a:xfrm flipV="1">
              <a:off x="2286889" y="2534484"/>
              <a:ext cx="1555531" cy="1866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>
              <a:stCxn id="90" idx="6"/>
              <a:endCxn id="14" idx="2"/>
            </p:cNvCxnSpPr>
            <p:nvPr/>
          </p:nvCxnSpPr>
          <p:spPr>
            <a:xfrm flipV="1">
              <a:off x="2286889" y="2534484"/>
              <a:ext cx="1555531" cy="23159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>
              <a:stCxn id="87" idx="6"/>
              <a:endCxn id="15" idx="2"/>
            </p:cNvCxnSpPr>
            <p:nvPr/>
          </p:nvCxnSpPr>
          <p:spPr>
            <a:xfrm>
              <a:off x="2286889" y="1594258"/>
              <a:ext cx="1555531" cy="14122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>
              <a:stCxn id="87" idx="6"/>
              <a:endCxn id="16" idx="2"/>
            </p:cNvCxnSpPr>
            <p:nvPr/>
          </p:nvCxnSpPr>
          <p:spPr>
            <a:xfrm>
              <a:off x="2286889" y="1594258"/>
              <a:ext cx="1555531" cy="18796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>
              <a:stCxn id="87" idx="6"/>
              <a:endCxn id="17" idx="2"/>
            </p:cNvCxnSpPr>
            <p:nvPr/>
          </p:nvCxnSpPr>
          <p:spPr>
            <a:xfrm>
              <a:off x="2286889" y="1594258"/>
              <a:ext cx="1555531" cy="2329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>
              <a:stCxn id="88" idx="6"/>
              <a:endCxn id="15" idx="2"/>
            </p:cNvCxnSpPr>
            <p:nvPr/>
          </p:nvCxnSpPr>
          <p:spPr>
            <a:xfrm>
              <a:off x="2286889" y="2066265"/>
              <a:ext cx="1555531" cy="940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>
              <a:stCxn id="88" idx="6"/>
              <a:endCxn id="16" idx="2"/>
            </p:cNvCxnSpPr>
            <p:nvPr/>
          </p:nvCxnSpPr>
          <p:spPr>
            <a:xfrm>
              <a:off x="2286889" y="2066265"/>
              <a:ext cx="1555531" cy="14076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>
              <a:stCxn id="88" idx="6"/>
              <a:endCxn id="17" idx="2"/>
            </p:cNvCxnSpPr>
            <p:nvPr/>
          </p:nvCxnSpPr>
          <p:spPr>
            <a:xfrm>
              <a:off x="2286889" y="2066265"/>
              <a:ext cx="1555531" cy="18573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>
              <a:stCxn id="89" idx="6"/>
              <a:endCxn id="15" idx="2"/>
            </p:cNvCxnSpPr>
            <p:nvPr/>
          </p:nvCxnSpPr>
          <p:spPr>
            <a:xfrm flipV="1">
              <a:off x="2286889" y="3006491"/>
              <a:ext cx="1555531" cy="13942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>
              <a:stCxn id="89" idx="6"/>
              <a:endCxn id="16" idx="2"/>
            </p:cNvCxnSpPr>
            <p:nvPr/>
          </p:nvCxnSpPr>
          <p:spPr>
            <a:xfrm flipV="1">
              <a:off x="2286889" y="3473926"/>
              <a:ext cx="1555531" cy="9268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>
              <a:stCxn id="89" idx="6"/>
              <a:endCxn id="17" idx="2"/>
            </p:cNvCxnSpPr>
            <p:nvPr/>
          </p:nvCxnSpPr>
          <p:spPr>
            <a:xfrm flipV="1">
              <a:off x="2286889" y="3923593"/>
              <a:ext cx="1555531" cy="4771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>
              <a:stCxn id="90" idx="6"/>
              <a:endCxn id="15" idx="2"/>
            </p:cNvCxnSpPr>
            <p:nvPr/>
          </p:nvCxnSpPr>
          <p:spPr>
            <a:xfrm flipV="1">
              <a:off x="2286889" y="3006491"/>
              <a:ext cx="1555531" cy="18439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90" idx="6"/>
              <a:endCxn id="16" idx="2"/>
            </p:cNvCxnSpPr>
            <p:nvPr/>
          </p:nvCxnSpPr>
          <p:spPr>
            <a:xfrm flipV="1">
              <a:off x="2286889" y="3473926"/>
              <a:ext cx="1555531" cy="137651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90" idx="6"/>
              <a:endCxn id="17" idx="2"/>
            </p:cNvCxnSpPr>
            <p:nvPr/>
          </p:nvCxnSpPr>
          <p:spPr>
            <a:xfrm flipV="1">
              <a:off x="2286889" y="3923593"/>
              <a:ext cx="1555531" cy="9268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2" name="Group 381"/>
          <p:cNvGrpSpPr/>
          <p:nvPr/>
        </p:nvGrpSpPr>
        <p:grpSpPr>
          <a:xfrm>
            <a:off x="6060551" y="1464311"/>
            <a:ext cx="2102069" cy="3529454"/>
            <a:chOff x="6060551" y="1653040"/>
            <a:chExt cx="2102069" cy="3529454"/>
          </a:xfrm>
        </p:grpSpPr>
        <p:sp>
          <p:nvSpPr>
            <p:cNvPr id="123" name="Oval 122"/>
            <p:cNvSpPr/>
            <p:nvPr/>
          </p:nvSpPr>
          <p:spPr>
            <a:xfrm>
              <a:off x="6060551" y="2593266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/>
            <p:cNvSpPr/>
            <p:nvPr/>
          </p:nvSpPr>
          <p:spPr>
            <a:xfrm>
              <a:off x="6060551" y="3065273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6060551" y="3532708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6060551" y="3982375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/>
            <p:cNvSpPr/>
            <p:nvPr/>
          </p:nvSpPr>
          <p:spPr>
            <a:xfrm>
              <a:off x="7889351" y="2593266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/>
            <p:cNvSpPr/>
            <p:nvPr/>
          </p:nvSpPr>
          <p:spPr>
            <a:xfrm>
              <a:off x="7889351" y="3065273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/>
            <p:cNvSpPr/>
            <p:nvPr/>
          </p:nvSpPr>
          <p:spPr>
            <a:xfrm>
              <a:off x="7889351" y="3532708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7889351" y="3982375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9" name="Straight Connector 138"/>
            <p:cNvCxnSpPr>
              <a:stCxn id="127" idx="6"/>
            </p:cNvCxnSpPr>
            <p:nvPr/>
          </p:nvCxnSpPr>
          <p:spPr>
            <a:xfrm>
              <a:off x="6333820" y="2729901"/>
              <a:ext cx="1555531" cy="93944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>
              <a:stCxn id="124" idx="6"/>
              <a:endCxn id="130" idx="2"/>
            </p:cNvCxnSpPr>
            <p:nvPr/>
          </p:nvCxnSpPr>
          <p:spPr>
            <a:xfrm>
              <a:off x="6333820" y="3201908"/>
              <a:ext cx="1555531" cy="9171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>
              <a:stCxn id="126" idx="6"/>
              <a:endCxn id="128" idx="2"/>
            </p:cNvCxnSpPr>
            <p:nvPr/>
          </p:nvCxnSpPr>
          <p:spPr>
            <a:xfrm flipV="1">
              <a:off x="6333820" y="3201908"/>
              <a:ext cx="1555531" cy="9171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/>
            <p:cNvSpPr/>
            <p:nvPr/>
          </p:nvSpPr>
          <p:spPr>
            <a:xfrm>
              <a:off x="6060551" y="1653040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/>
            <p:cNvSpPr/>
            <p:nvPr/>
          </p:nvSpPr>
          <p:spPr>
            <a:xfrm>
              <a:off x="6060551" y="2125047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/>
            <p:cNvSpPr/>
            <p:nvPr/>
          </p:nvSpPr>
          <p:spPr>
            <a:xfrm>
              <a:off x="6060551" y="4459558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6060551" y="4909225"/>
              <a:ext cx="273269" cy="2732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2" name="Straight Connector 151"/>
            <p:cNvCxnSpPr>
              <a:stCxn id="148" idx="6"/>
              <a:endCxn id="127" idx="2"/>
            </p:cNvCxnSpPr>
            <p:nvPr/>
          </p:nvCxnSpPr>
          <p:spPr>
            <a:xfrm>
              <a:off x="6333820" y="2261682"/>
              <a:ext cx="1555531" cy="4682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>
              <a:stCxn id="149" idx="6"/>
              <a:endCxn id="127" idx="2"/>
            </p:cNvCxnSpPr>
            <p:nvPr/>
          </p:nvCxnSpPr>
          <p:spPr>
            <a:xfrm flipV="1">
              <a:off x="6333820" y="2729901"/>
              <a:ext cx="1555531" cy="18662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>
              <a:stCxn id="150" idx="6"/>
              <a:endCxn id="128" idx="2"/>
            </p:cNvCxnSpPr>
            <p:nvPr/>
          </p:nvCxnSpPr>
          <p:spPr>
            <a:xfrm flipV="1">
              <a:off x="6333820" y="3201908"/>
              <a:ext cx="1555531" cy="18439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>
              <a:stCxn id="147" idx="6"/>
              <a:endCxn id="129" idx="2"/>
            </p:cNvCxnSpPr>
            <p:nvPr/>
          </p:nvCxnSpPr>
          <p:spPr>
            <a:xfrm>
              <a:off x="6333820" y="1789675"/>
              <a:ext cx="1555531" cy="18796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>
              <a:stCxn id="125" idx="6"/>
              <a:endCxn id="130" idx="2"/>
            </p:cNvCxnSpPr>
            <p:nvPr/>
          </p:nvCxnSpPr>
          <p:spPr>
            <a:xfrm>
              <a:off x="6333820" y="3669343"/>
              <a:ext cx="1555531" cy="4496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3" name="Straight Connector 72"/>
          <p:cNvCxnSpPr/>
          <p:nvPr/>
        </p:nvCxnSpPr>
        <p:spPr>
          <a:xfrm>
            <a:off x="2286889" y="1588421"/>
            <a:ext cx="1555531" cy="9402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286889" y="1588421"/>
            <a:ext cx="1555531" cy="14122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286889" y="1588421"/>
            <a:ext cx="1555531" cy="187966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2286889" y="1588421"/>
            <a:ext cx="1555531" cy="232933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2286889" y="1588202"/>
            <a:ext cx="1555531" cy="94022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2286889" y="1588202"/>
            <a:ext cx="1555531" cy="141223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2286889" y="1588202"/>
            <a:ext cx="1555531" cy="187966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2286889" y="1588202"/>
            <a:ext cx="1555531" cy="232933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>
            <a:off x="2013620" y="1457424"/>
            <a:ext cx="273269" cy="27326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2013620" y="1460402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3842420" y="2398729"/>
            <a:ext cx="273269" cy="27326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3842420" y="2399609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>
            <a:stCxn id="107" idx="6"/>
          </p:cNvCxnSpPr>
          <p:nvPr/>
        </p:nvCxnSpPr>
        <p:spPr>
          <a:xfrm>
            <a:off x="2286889" y="2534484"/>
            <a:ext cx="155553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113" idx="6"/>
          </p:cNvCxnSpPr>
          <p:nvPr/>
        </p:nvCxnSpPr>
        <p:spPr>
          <a:xfrm flipV="1">
            <a:off x="2286889" y="2534484"/>
            <a:ext cx="1555531" cy="13891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>
            <a:stCxn id="111" idx="6"/>
          </p:cNvCxnSpPr>
          <p:nvPr/>
        </p:nvCxnSpPr>
        <p:spPr>
          <a:xfrm flipV="1">
            <a:off x="2286889" y="2534484"/>
            <a:ext cx="1555531" cy="9394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109" idx="6"/>
          </p:cNvCxnSpPr>
          <p:nvPr/>
        </p:nvCxnSpPr>
        <p:spPr>
          <a:xfrm flipV="1">
            <a:off x="2286889" y="2534484"/>
            <a:ext cx="1555531" cy="47200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2286889" y="2066265"/>
            <a:ext cx="1555531" cy="46821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2286889" y="2534484"/>
            <a:ext cx="1555531" cy="18662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2286889" y="2534484"/>
            <a:ext cx="1555531" cy="23159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2286889" y="1588202"/>
            <a:ext cx="1555531" cy="9402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2291918" y="2534484"/>
            <a:ext cx="155553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V="1">
            <a:off x="2291918" y="2529671"/>
            <a:ext cx="1555531" cy="1389109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V="1">
            <a:off x="2296731" y="2529671"/>
            <a:ext cx="1555531" cy="93944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2291918" y="2534484"/>
            <a:ext cx="1555531" cy="47200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291918" y="2066265"/>
            <a:ext cx="1555531" cy="468219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V="1">
            <a:off x="2291918" y="2524858"/>
            <a:ext cx="1555531" cy="186629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 flipV="1">
            <a:off x="2296731" y="2520045"/>
            <a:ext cx="1555531" cy="2315959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2291918" y="1588202"/>
            <a:ext cx="1555531" cy="94022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/>
          <p:cNvSpPr txBox="1"/>
          <p:nvPr/>
        </p:nvSpPr>
        <p:spPr>
          <a:xfrm>
            <a:off x="995468" y="5421695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Fanout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i="1" dirty="0" err="1"/>
              <a:t>fo</a:t>
            </a:r>
            <a:r>
              <a:rPr lang="en-US" dirty="0"/>
              <a:t>) = </a:t>
            </a:r>
            <a:r>
              <a:rPr lang="en-US" dirty="0" smtClean="0"/>
              <a:t>4</a:t>
            </a:r>
            <a:endParaRPr lang="en-US" b="1" dirty="0"/>
          </a:p>
        </p:txBody>
      </p:sp>
      <p:sp>
        <p:nvSpPr>
          <p:cNvPr id="151" name="TextBox 150"/>
          <p:cNvSpPr txBox="1"/>
          <p:nvPr/>
        </p:nvSpPr>
        <p:spPr>
          <a:xfrm>
            <a:off x="1534654" y="5704301"/>
            <a:ext cx="2387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/>
              <a:t>Connectivity </a:t>
            </a:r>
            <a:r>
              <a:rPr lang="en-US" b="1" dirty="0"/>
              <a:t>= 100%</a:t>
            </a:r>
          </a:p>
        </p:txBody>
      </p:sp>
      <p:sp>
        <p:nvSpPr>
          <p:cNvPr id="154" name="TextBox 153"/>
          <p:cNvSpPr txBox="1"/>
          <p:nvPr/>
        </p:nvSpPr>
        <p:spPr>
          <a:xfrm>
            <a:off x="2961456" y="5421695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Fanin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i="1" dirty="0"/>
              <a:t>fi</a:t>
            </a:r>
            <a:r>
              <a:rPr lang="en-US" dirty="0"/>
              <a:t>) = </a:t>
            </a:r>
            <a:r>
              <a:rPr lang="en-US" dirty="0" smtClean="0"/>
              <a:t>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9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/>
      <p:bldP spid="85" grpId="0"/>
      <p:bldP spid="86" grpId="0"/>
      <p:bldP spid="91" grpId="0" animBg="1"/>
      <p:bldP spid="93" grpId="0" animBg="1"/>
      <p:bldP spid="95" grpId="0" animBg="1"/>
      <p:bldP spid="97" grpId="0" animBg="1"/>
      <p:bldP spid="146" grpId="0"/>
      <p:bldP spid="151" grpId="0"/>
      <p:bldP spid="15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predefined sparsity work?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731787" y="1475700"/>
            <a:ext cx="6066509" cy="4761253"/>
            <a:chOff x="1382486" y="1375597"/>
            <a:chExt cx="5481158" cy="4423086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82486" y="1375597"/>
              <a:ext cx="5481158" cy="4423086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2500086" y="3377723"/>
              <a:ext cx="3261908" cy="6004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3% connectivity gives &gt;</a:t>
              </a:r>
              <a:r>
                <a:rPr lang="en-US" dirty="0" smtClean="0"/>
                <a:t>95</a:t>
              </a:r>
              <a:r>
                <a:rPr lang="en-US"/>
                <a:t>% </a:t>
              </a:r>
              <a:r>
                <a:rPr lang="en-US" smtClean="0"/>
                <a:t>MNIST accuracy, </a:t>
              </a:r>
              <a:r>
                <a:rPr lang="en-US" dirty="0" smtClean="0"/>
                <a:t>within </a:t>
              </a:r>
              <a:r>
                <a:rPr lang="en-US" dirty="0"/>
                <a:t>3% of FC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2089446" y="3035563"/>
              <a:ext cx="863125" cy="397966"/>
            </a:xfrm>
            <a:prstGeom prst="straightConnector1">
              <a:avLst/>
            </a:prstGeom>
            <a:ln>
              <a:solidFill>
                <a:srgbClr val="043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6980672" y="2618440"/>
            <a:ext cx="3092537" cy="220755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dirty="0"/>
              <a:t>Ongoing research shows</a:t>
            </a:r>
            <a:r>
              <a:rPr lang="en-US" dirty="0" smtClean="0"/>
              <a:t>:</a:t>
            </a:r>
            <a:endParaRPr lang="en-US" dirty="0"/>
          </a:p>
          <a:p>
            <a:pPr algn="just"/>
            <a:r>
              <a:rPr lang="en-US" dirty="0"/>
              <a:t>Results can be further improved by planning </a:t>
            </a:r>
            <a:r>
              <a:rPr lang="en-US" dirty="0" smtClean="0"/>
              <a:t>connections</a:t>
            </a:r>
          </a:p>
          <a:p>
            <a:r>
              <a:rPr lang="en-US" dirty="0"/>
              <a:t>Trend holds for other datasets like CIFAR-10 </a:t>
            </a:r>
          </a:p>
        </p:txBody>
      </p:sp>
    </p:spTree>
    <p:extLst>
      <p:ext uri="{BB962C8B-B14F-4D97-AF65-F5344CB8AC3E}">
        <p14:creationId xmlns:p14="http://schemas.microsoft.com/office/powerpoint/2010/main" val="183684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Interleaving and Spread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77334" y="6287938"/>
            <a:ext cx="6297612" cy="365125"/>
          </a:xfrm>
        </p:spPr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08471" y="6287938"/>
            <a:ext cx="683339" cy="365125"/>
          </a:xfrm>
        </p:spPr>
        <p:txBody>
          <a:bodyPr/>
          <a:lstStyle/>
          <a:p>
            <a:fld id="{8CC2A5CE-B579-3B4B-B5C9-CFE4CB0513F4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589338" y="2608629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138005" y="2646999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>
            <a:stCxn id="10" idx="1"/>
          </p:cNvCxnSpPr>
          <p:nvPr/>
        </p:nvCxnSpPr>
        <p:spPr>
          <a:xfrm flipH="1">
            <a:off x="3094911" y="2648648"/>
            <a:ext cx="534446" cy="3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10" idx="3"/>
          </p:cNvCxnSpPr>
          <p:nvPr/>
        </p:nvCxnSpPr>
        <p:spPr>
          <a:xfrm flipH="1" flipV="1">
            <a:off x="3103262" y="2841637"/>
            <a:ext cx="526095" cy="2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3589338" y="3080636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3094911" y="3120655"/>
            <a:ext cx="534446" cy="3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 flipV="1">
            <a:off x="3103262" y="3313644"/>
            <a:ext cx="526095" cy="2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/>
          <p:cNvSpPr/>
          <p:nvPr/>
        </p:nvSpPr>
        <p:spPr>
          <a:xfrm>
            <a:off x="3589338" y="3537629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Connector 50"/>
          <p:cNvCxnSpPr/>
          <p:nvPr/>
        </p:nvCxnSpPr>
        <p:spPr>
          <a:xfrm flipH="1">
            <a:off x="3094911" y="3577648"/>
            <a:ext cx="534446" cy="3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 flipV="1">
            <a:off x="3103262" y="3770637"/>
            <a:ext cx="526095" cy="2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589338" y="4009636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/>
          <p:cNvCxnSpPr/>
          <p:nvPr/>
        </p:nvCxnSpPr>
        <p:spPr>
          <a:xfrm flipH="1">
            <a:off x="3094911" y="4049655"/>
            <a:ext cx="534446" cy="3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 flipV="1">
            <a:off x="3103262" y="4242644"/>
            <a:ext cx="526095" cy="2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1949851" y="1706363"/>
            <a:ext cx="1133647" cy="356712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2821990" y="2436556"/>
            <a:ext cx="29206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0</a:t>
            </a:r>
          </a:p>
          <a:p>
            <a:r>
              <a:rPr lang="en-US" sz="1600" dirty="0"/>
              <a:t>1</a:t>
            </a:r>
          </a:p>
          <a:p>
            <a:r>
              <a:rPr lang="en-US" sz="1600" dirty="0"/>
              <a:t>2</a:t>
            </a:r>
          </a:p>
          <a:p>
            <a:r>
              <a:rPr lang="en-US" sz="1600" dirty="0"/>
              <a:t>3</a:t>
            </a:r>
          </a:p>
          <a:p>
            <a:r>
              <a:rPr lang="en-US" sz="1600" dirty="0"/>
              <a:t>4</a:t>
            </a:r>
          </a:p>
          <a:p>
            <a:r>
              <a:rPr lang="en-US" sz="1600" dirty="0"/>
              <a:t>5</a:t>
            </a:r>
          </a:p>
          <a:p>
            <a:r>
              <a:rPr lang="en-US" sz="1600" dirty="0"/>
              <a:t>6</a:t>
            </a:r>
          </a:p>
          <a:p>
            <a:r>
              <a:rPr lang="en-US" sz="1600" dirty="0"/>
              <a:t>7</a:t>
            </a:r>
          </a:p>
        </p:txBody>
      </p:sp>
      <p:cxnSp>
        <p:nvCxnSpPr>
          <p:cNvPr id="87" name="Straight Connector 86"/>
          <p:cNvCxnSpPr>
            <a:stCxn id="17" idx="6"/>
          </p:cNvCxnSpPr>
          <p:nvPr/>
        </p:nvCxnSpPr>
        <p:spPr>
          <a:xfrm flipV="1">
            <a:off x="1411274" y="2783633"/>
            <a:ext cx="53022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Oval 99"/>
          <p:cNvSpPr/>
          <p:nvPr/>
        </p:nvSpPr>
        <p:spPr>
          <a:xfrm>
            <a:off x="1138005" y="3113228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Connector 100"/>
          <p:cNvCxnSpPr/>
          <p:nvPr/>
        </p:nvCxnSpPr>
        <p:spPr>
          <a:xfrm flipV="1">
            <a:off x="1411274" y="3249862"/>
            <a:ext cx="53022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Oval 101"/>
          <p:cNvSpPr/>
          <p:nvPr/>
        </p:nvSpPr>
        <p:spPr>
          <a:xfrm>
            <a:off x="3589338" y="3539278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1138005" y="3577648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3589338" y="4011285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 flipV="1">
            <a:off x="1411274" y="3714282"/>
            <a:ext cx="53022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Oval 105"/>
          <p:cNvSpPr/>
          <p:nvPr/>
        </p:nvSpPr>
        <p:spPr>
          <a:xfrm>
            <a:off x="1138005" y="4043877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7" name="Straight Connector 106"/>
          <p:cNvCxnSpPr/>
          <p:nvPr/>
        </p:nvCxnSpPr>
        <p:spPr>
          <a:xfrm flipV="1">
            <a:off x="1411274" y="4180511"/>
            <a:ext cx="53022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Oval 107"/>
          <p:cNvSpPr/>
          <p:nvPr/>
        </p:nvSpPr>
        <p:spPr>
          <a:xfrm>
            <a:off x="1140482" y="1706363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/>
          <p:cNvCxnSpPr/>
          <p:nvPr/>
        </p:nvCxnSpPr>
        <p:spPr>
          <a:xfrm flipV="1">
            <a:off x="1413751" y="1842997"/>
            <a:ext cx="53022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Oval 109"/>
          <p:cNvSpPr/>
          <p:nvPr/>
        </p:nvSpPr>
        <p:spPr>
          <a:xfrm>
            <a:off x="1140482" y="2172592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Connector 110"/>
          <p:cNvCxnSpPr/>
          <p:nvPr/>
        </p:nvCxnSpPr>
        <p:spPr>
          <a:xfrm flipV="1">
            <a:off x="1413751" y="2309226"/>
            <a:ext cx="53022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Oval 111"/>
          <p:cNvSpPr/>
          <p:nvPr/>
        </p:nvSpPr>
        <p:spPr>
          <a:xfrm>
            <a:off x="1148949" y="4533991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/>
          <p:nvPr/>
        </p:nvCxnSpPr>
        <p:spPr>
          <a:xfrm flipV="1">
            <a:off x="1422218" y="4670625"/>
            <a:ext cx="53022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Oval 113"/>
          <p:cNvSpPr/>
          <p:nvPr/>
        </p:nvSpPr>
        <p:spPr>
          <a:xfrm>
            <a:off x="1148949" y="5000220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Connector 114"/>
          <p:cNvCxnSpPr/>
          <p:nvPr/>
        </p:nvCxnSpPr>
        <p:spPr>
          <a:xfrm flipV="1">
            <a:off x="1422218" y="5136854"/>
            <a:ext cx="53022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/>
          <p:cNvSpPr txBox="1"/>
          <p:nvPr/>
        </p:nvSpPr>
        <p:spPr>
          <a:xfrm>
            <a:off x="1930705" y="1691442"/>
            <a:ext cx="500458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I(0)</a:t>
            </a:r>
          </a:p>
          <a:p>
            <a:endParaRPr lang="en-US" sz="1200" dirty="0"/>
          </a:p>
          <a:p>
            <a:r>
              <a:rPr lang="en-US" sz="1600" dirty="0"/>
              <a:t>I(1)</a:t>
            </a:r>
          </a:p>
          <a:p>
            <a:endParaRPr lang="en-US" sz="1600" dirty="0"/>
          </a:p>
          <a:p>
            <a:r>
              <a:rPr lang="en-US" sz="1600" dirty="0"/>
              <a:t>I(2)</a:t>
            </a:r>
          </a:p>
          <a:p>
            <a:endParaRPr lang="en-US" sz="1600" dirty="0"/>
          </a:p>
          <a:p>
            <a:r>
              <a:rPr lang="en-US" sz="1600" dirty="0"/>
              <a:t>I(3)</a:t>
            </a:r>
          </a:p>
          <a:p>
            <a:endParaRPr lang="en-US" sz="1400" dirty="0"/>
          </a:p>
          <a:p>
            <a:r>
              <a:rPr lang="en-US" sz="1600" dirty="0"/>
              <a:t>I(4)</a:t>
            </a:r>
          </a:p>
          <a:p>
            <a:endParaRPr lang="en-US" sz="1600" dirty="0"/>
          </a:p>
          <a:p>
            <a:r>
              <a:rPr lang="en-US" sz="1600" dirty="0"/>
              <a:t>I(5)</a:t>
            </a:r>
          </a:p>
          <a:p>
            <a:endParaRPr lang="en-US" sz="1600" dirty="0"/>
          </a:p>
          <a:p>
            <a:r>
              <a:rPr lang="en-US" sz="1600" dirty="0"/>
              <a:t>I(6)</a:t>
            </a:r>
          </a:p>
          <a:p>
            <a:endParaRPr lang="en-US" sz="1400" dirty="0"/>
          </a:p>
          <a:p>
            <a:r>
              <a:rPr lang="en-US" sz="1600" dirty="0"/>
              <a:t>I(7)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4383993" y="1739149"/>
            <a:ext cx="1133647" cy="356712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6001042" y="2870806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7" name="Straight Connector 126"/>
          <p:cNvCxnSpPr>
            <a:stCxn id="125" idx="0"/>
          </p:cNvCxnSpPr>
          <p:nvPr/>
        </p:nvCxnSpPr>
        <p:spPr>
          <a:xfrm flipH="1" flipV="1">
            <a:off x="5528047" y="2674984"/>
            <a:ext cx="609630" cy="195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H="1">
            <a:off x="5517640" y="3094768"/>
            <a:ext cx="5303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H="1">
            <a:off x="5517640" y="2933405"/>
            <a:ext cx="5303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>
            <a:stCxn id="125" idx="4"/>
          </p:cNvCxnSpPr>
          <p:nvPr/>
        </p:nvCxnSpPr>
        <p:spPr>
          <a:xfrm flipH="1">
            <a:off x="5517640" y="3144075"/>
            <a:ext cx="620037" cy="1917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stCxn id="142" idx="1"/>
          </p:cNvCxnSpPr>
          <p:nvPr/>
        </p:nvCxnSpPr>
        <p:spPr>
          <a:xfrm flipH="1">
            <a:off x="3819420" y="2650239"/>
            <a:ext cx="534446" cy="3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H="1" flipV="1">
            <a:off x="3827771" y="2843228"/>
            <a:ext cx="526095" cy="2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H="1">
            <a:off x="3829359" y="3132185"/>
            <a:ext cx="534446" cy="3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flipH="1" flipV="1">
            <a:off x="3827771" y="3315235"/>
            <a:ext cx="526095" cy="2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>
            <a:off x="3829359" y="3589178"/>
            <a:ext cx="534446" cy="3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 flipV="1">
            <a:off x="3827771" y="3772228"/>
            <a:ext cx="526095" cy="2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 flipH="1">
            <a:off x="3829359" y="4061185"/>
            <a:ext cx="534446" cy="3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flipH="1">
            <a:off x="3817833" y="4241297"/>
            <a:ext cx="566160" cy="29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6024259" y="3839820"/>
            <a:ext cx="273269" cy="2732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2" name="Straight Connector 151"/>
          <p:cNvCxnSpPr/>
          <p:nvPr/>
        </p:nvCxnSpPr>
        <p:spPr>
          <a:xfrm flipH="1" flipV="1">
            <a:off x="5537828" y="3634770"/>
            <a:ext cx="623067" cy="2050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flipH="1">
            <a:off x="5540857" y="4063782"/>
            <a:ext cx="5303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/>
          <p:nvPr/>
        </p:nvCxnSpPr>
        <p:spPr>
          <a:xfrm flipH="1">
            <a:off x="5540857" y="3902419"/>
            <a:ext cx="5303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5540857" y="4113089"/>
            <a:ext cx="620038" cy="1917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/>
          <p:cNvSpPr txBox="1"/>
          <p:nvPr/>
        </p:nvSpPr>
        <p:spPr>
          <a:xfrm>
            <a:off x="5246386" y="2449066"/>
            <a:ext cx="29206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0</a:t>
            </a:r>
          </a:p>
          <a:p>
            <a:r>
              <a:rPr lang="en-US" sz="1600" dirty="0"/>
              <a:t>1</a:t>
            </a:r>
          </a:p>
          <a:p>
            <a:r>
              <a:rPr lang="en-US" sz="1600" dirty="0"/>
              <a:t>2</a:t>
            </a:r>
          </a:p>
          <a:p>
            <a:r>
              <a:rPr lang="en-US" sz="1600" dirty="0"/>
              <a:t>3</a:t>
            </a:r>
          </a:p>
          <a:p>
            <a:r>
              <a:rPr lang="en-US" sz="1600" dirty="0"/>
              <a:t>4</a:t>
            </a:r>
          </a:p>
          <a:p>
            <a:r>
              <a:rPr lang="en-US" sz="1600" dirty="0"/>
              <a:t>5</a:t>
            </a:r>
          </a:p>
          <a:p>
            <a:r>
              <a:rPr lang="en-US" sz="1600" dirty="0"/>
              <a:t>6</a:t>
            </a:r>
          </a:p>
          <a:p>
            <a:r>
              <a:rPr lang="en-US" sz="1600" dirty="0"/>
              <a:t>7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4363314" y="2426218"/>
            <a:ext cx="50045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I(0)</a:t>
            </a:r>
          </a:p>
          <a:p>
            <a:r>
              <a:rPr lang="en-US" sz="1600" dirty="0"/>
              <a:t>I(1)</a:t>
            </a:r>
          </a:p>
          <a:p>
            <a:r>
              <a:rPr lang="en-US" sz="1600" dirty="0"/>
              <a:t>I(2)</a:t>
            </a:r>
          </a:p>
          <a:p>
            <a:r>
              <a:rPr lang="en-US" sz="1600" dirty="0"/>
              <a:t>I(3)</a:t>
            </a:r>
          </a:p>
          <a:p>
            <a:r>
              <a:rPr lang="en-US" sz="1600" dirty="0"/>
              <a:t>I(4)</a:t>
            </a:r>
          </a:p>
          <a:p>
            <a:r>
              <a:rPr lang="en-US" sz="1600" dirty="0"/>
              <a:t>I(5)</a:t>
            </a:r>
          </a:p>
          <a:p>
            <a:r>
              <a:rPr lang="en-US" sz="1600" dirty="0"/>
              <a:t>I(6)</a:t>
            </a:r>
          </a:p>
          <a:p>
            <a:r>
              <a:rPr lang="en-US" sz="1600" dirty="0"/>
              <a:t>I(7)</a:t>
            </a:r>
          </a:p>
        </p:txBody>
      </p:sp>
      <p:sp>
        <p:nvSpPr>
          <p:cNvPr id="3" name="TextBox 2"/>
          <p:cNvSpPr txBox="1"/>
          <p:nvPr/>
        </p:nvSpPr>
        <p:spPr>
          <a:xfrm rot="16200000">
            <a:off x="1697230" y="3114199"/>
            <a:ext cx="1781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/>
              <a:t>Interleaver</a:t>
            </a:r>
            <a:endParaRPr lang="en-US" sz="2400" b="1" dirty="0"/>
          </a:p>
        </p:txBody>
      </p:sp>
      <p:sp>
        <p:nvSpPr>
          <p:cNvPr id="63" name="TextBox 62"/>
          <p:cNvSpPr txBox="1"/>
          <p:nvPr/>
        </p:nvSpPr>
        <p:spPr>
          <a:xfrm rot="16200000">
            <a:off x="4151613" y="3195685"/>
            <a:ext cx="1781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/>
              <a:t>Interleaver</a:t>
            </a:r>
            <a:endParaRPr lang="en-US" sz="2400" b="1" dirty="0"/>
          </a:p>
        </p:txBody>
      </p:sp>
      <p:sp>
        <p:nvSpPr>
          <p:cNvPr id="64" name="Content Placeholder 2"/>
          <p:cNvSpPr>
            <a:spLocks noGrp="1"/>
          </p:cNvSpPr>
          <p:nvPr>
            <p:ph idx="1"/>
          </p:nvPr>
        </p:nvSpPr>
        <p:spPr>
          <a:xfrm>
            <a:off x="6546278" y="2565190"/>
            <a:ext cx="3652605" cy="2024916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/>
              <a:t>Interleaver algorithm </a:t>
            </a:r>
            <a:r>
              <a:rPr lang="en-US" dirty="0" smtClean="0"/>
              <a:t>ensures</a:t>
            </a:r>
            <a:r>
              <a:rPr lang="en-US" dirty="0"/>
              <a:t>:</a:t>
            </a:r>
          </a:p>
          <a:p>
            <a:pPr algn="just"/>
            <a:r>
              <a:rPr lang="en-US" dirty="0" smtClean="0"/>
              <a:t>Each </a:t>
            </a:r>
            <a:r>
              <a:rPr lang="en-US" dirty="0"/>
              <a:t>output connected to </a:t>
            </a:r>
            <a:r>
              <a:rPr lang="en-US" dirty="0" smtClean="0"/>
              <a:t>a </a:t>
            </a:r>
            <a:r>
              <a:rPr lang="en-US" i="1" dirty="0" smtClean="0"/>
              <a:t>good chunk</a:t>
            </a:r>
            <a:r>
              <a:rPr lang="en-US" dirty="0" smtClean="0"/>
              <a:t> </a:t>
            </a:r>
            <a:r>
              <a:rPr lang="en-US" dirty="0"/>
              <a:t>of different </a:t>
            </a:r>
            <a:r>
              <a:rPr lang="en-US" dirty="0" smtClean="0"/>
              <a:t>inputs</a:t>
            </a:r>
          </a:p>
          <a:p>
            <a:pPr algn="just"/>
            <a:r>
              <a:rPr lang="en-US" dirty="0"/>
              <a:t>No neuron </a:t>
            </a:r>
            <a:r>
              <a:rPr lang="en-US" dirty="0" smtClean="0"/>
              <a:t>unconnected</a:t>
            </a:r>
            <a:endParaRPr lang="en-US" dirty="0"/>
          </a:p>
          <a:p>
            <a:pPr algn="just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821542" y="5353983"/>
            <a:ext cx="13756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/>
              <a:t>Junction 1</a:t>
            </a:r>
            <a:endParaRPr lang="en-US" sz="2000"/>
          </a:p>
        </p:txBody>
      </p:sp>
      <p:sp>
        <p:nvSpPr>
          <p:cNvPr id="65" name="TextBox 64"/>
          <p:cNvSpPr txBox="1"/>
          <p:nvPr/>
        </p:nvSpPr>
        <p:spPr>
          <a:xfrm>
            <a:off x="4262967" y="5349184"/>
            <a:ext cx="13756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Junction 2</a:t>
            </a:r>
            <a:endParaRPr lang="en-US" sz="2000" dirty="0"/>
          </a:p>
        </p:txBody>
      </p:sp>
      <p:grpSp>
        <p:nvGrpSpPr>
          <p:cNvPr id="6" name="Group 5"/>
          <p:cNvGrpSpPr/>
          <p:nvPr/>
        </p:nvGrpSpPr>
        <p:grpSpPr>
          <a:xfrm>
            <a:off x="1141211" y="1704757"/>
            <a:ext cx="5136306" cy="1680134"/>
            <a:chOff x="1141211" y="1704757"/>
            <a:chExt cx="5136306" cy="1680134"/>
          </a:xfrm>
        </p:grpSpPr>
        <p:cxnSp>
          <p:nvCxnSpPr>
            <p:cNvPr id="66" name="Straight Connector 65"/>
            <p:cNvCxnSpPr>
              <a:stCxn id="74" idx="1"/>
            </p:cNvCxnSpPr>
            <p:nvPr/>
          </p:nvCxnSpPr>
          <p:spPr>
            <a:xfrm flipH="1">
              <a:off x="3087861" y="2648712"/>
              <a:ext cx="534446" cy="301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74" idx="3"/>
            </p:cNvCxnSpPr>
            <p:nvPr/>
          </p:nvCxnSpPr>
          <p:spPr>
            <a:xfrm flipH="1" flipV="1">
              <a:off x="3096212" y="2841701"/>
              <a:ext cx="526095" cy="2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>
              <a:off x="3087861" y="3120719"/>
              <a:ext cx="534446" cy="301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 flipV="1">
              <a:off x="3096212" y="3313708"/>
              <a:ext cx="526095" cy="2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stCxn id="81" idx="6"/>
            </p:cNvCxnSpPr>
            <p:nvPr/>
          </p:nvCxnSpPr>
          <p:spPr>
            <a:xfrm flipV="1">
              <a:off x="1404224" y="2783697"/>
              <a:ext cx="530227" cy="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1404224" y="3249926"/>
              <a:ext cx="530227" cy="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V="1">
              <a:off x="1406701" y="1843061"/>
              <a:ext cx="530227" cy="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V="1">
              <a:off x="1406701" y="2309290"/>
              <a:ext cx="530227" cy="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 flipV="1">
              <a:off x="5520997" y="2675048"/>
              <a:ext cx="609630" cy="19582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5510590" y="3094832"/>
              <a:ext cx="53035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5510590" y="2933469"/>
              <a:ext cx="53035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H="1">
              <a:off x="5510590" y="3144139"/>
              <a:ext cx="620037" cy="19172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>
              <a:off x="3812370" y="2650303"/>
              <a:ext cx="534446" cy="301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 flipV="1">
              <a:off x="3820721" y="2843292"/>
              <a:ext cx="526095" cy="2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flipH="1">
              <a:off x="3822309" y="3132249"/>
              <a:ext cx="534446" cy="301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 flipV="1">
              <a:off x="3820721" y="3315299"/>
              <a:ext cx="526095" cy="2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Oval 81"/>
            <p:cNvSpPr/>
            <p:nvPr/>
          </p:nvSpPr>
          <p:spPr>
            <a:xfrm>
              <a:off x="3592544" y="2607023"/>
              <a:ext cx="273269" cy="27326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/>
            <p:cNvSpPr/>
            <p:nvPr/>
          </p:nvSpPr>
          <p:spPr>
            <a:xfrm>
              <a:off x="1141211" y="2645393"/>
              <a:ext cx="273269" cy="27326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592544" y="3079030"/>
              <a:ext cx="273269" cy="27326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1141211" y="3111622"/>
              <a:ext cx="273269" cy="27326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1143688" y="1704757"/>
              <a:ext cx="273269" cy="27326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1143688" y="2170986"/>
              <a:ext cx="273269" cy="27326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6004248" y="2869200"/>
              <a:ext cx="273269" cy="27326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0" name="TextBox 89"/>
          <p:cNvSpPr txBox="1"/>
          <p:nvPr/>
        </p:nvSpPr>
        <p:spPr>
          <a:xfrm>
            <a:off x="1927828" y="1688565"/>
            <a:ext cx="500458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I(0)</a:t>
            </a:r>
          </a:p>
          <a:p>
            <a:endParaRPr lang="en-US" sz="1200" dirty="0"/>
          </a:p>
          <a:p>
            <a:r>
              <a:rPr lang="en-US" sz="1600" dirty="0"/>
              <a:t>I(1)</a:t>
            </a:r>
          </a:p>
          <a:p>
            <a:endParaRPr lang="en-US" sz="1600" dirty="0"/>
          </a:p>
          <a:p>
            <a:r>
              <a:rPr lang="en-US" sz="1600" dirty="0"/>
              <a:t>I(2)</a:t>
            </a:r>
          </a:p>
          <a:p>
            <a:endParaRPr lang="en-US" sz="1600" dirty="0"/>
          </a:p>
          <a:p>
            <a:r>
              <a:rPr lang="en-US" sz="1600" dirty="0"/>
              <a:t>I(3)</a:t>
            </a:r>
          </a:p>
          <a:p>
            <a:endParaRPr lang="en-US" sz="1400" dirty="0"/>
          </a:p>
          <a:p>
            <a:r>
              <a:rPr lang="en-US" sz="1600" dirty="0"/>
              <a:t>I(4)</a:t>
            </a:r>
          </a:p>
          <a:p>
            <a:endParaRPr lang="en-US" sz="1600" dirty="0"/>
          </a:p>
          <a:p>
            <a:r>
              <a:rPr lang="en-US" sz="1600" dirty="0"/>
              <a:t>I(5)</a:t>
            </a:r>
          </a:p>
          <a:p>
            <a:endParaRPr lang="en-US" sz="1600" dirty="0"/>
          </a:p>
          <a:p>
            <a:r>
              <a:rPr lang="en-US" sz="1600" dirty="0"/>
              <a:t>I(6)</a:t>
            </a:r>
          </a:p>
          <a:p>
            <a:endParaRPr lang="en-US" sz="1400" dirty="0"/>
          </a:p>
          <a:p>
            <a:r>
              <a:rPr lang="en-US" sz="1600" dirty="0"/>
              <a:t>I(7)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4360437" y="2423341"/>
            <a:ext cx="50045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I(0)</a:t>
            </a:r>
          </a:p>
          <a:p>
            <a:r>
              <a:rPr lang="en-US" sz="1600" dirty="0"/>
              <a:t>I(1)</a:t>
            </a:r>
          </a:p>
          <a:p>
            <a:r>
              <a:rPr lang="en-US" sz="1600" dirty="0"/>
              <a:t>I(2)</a:t>
            </a:r>
          </a:p>
          <a:p>
            <a:r>
              <a:rPr lang="en-US" sz="1600" dirty="0"/>
              <a:t>I(3)</a:t>
            </a:r>
          </a:p>
          <a:p>
            <a:r>
              <a:rPr lang="en-US" sz="1600" dirty="0"/>
              <a:t>I(4)</a:t>
            </a:r>
          </a:p>
          <a:p>
            <a:r>
              <a:rPr lang="en-US" sz="1600" dirty="0"/>
              <a:t>I(5)</a:t>
            </a:r>
          </a:p>
          <a:p>
            <a:r>
              <a:rPr lang="en-US" sz="1600" dirty="0"/>
              <a:t>I(6)</a:t>
            </a:r>
          </a:p>
          <a:p>
            <a:r>
              <a:rPr lang="en-US" sz="1600" dirty="0"/>
              <a:t>I(7)</a:t>
            </a:r>
          </a:p>
        </p:txBody>
      </p:sp>
      <p:sp>
        <p:nvSpPr>
          <p:cNvPr id="92" name="TextBox 91"/>
          <p:cNvSpPr txBox="1"/>
          <p:nvPr/>
        </p:nvSpPr>
        <p:spPr>
          <a:xfrm rot="16200000">
            <a:off x="1694353" y="3111322"/>
            <a:ext cx="1781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/>
              <a:t>Interleaver</a:t>
            </a:r>
            <a:endParaRPr lang="en-US" sz="2400" b="1" dirty="0"/>
          </a:p>
        </p:txBody>
      </p:sp>
      <p:sp>
        <p:nvSpPr>
          <p:cNvPr id="93" name="TextBox 92"/>
          <p:cNvSpPr txBox="1"/>
          <p:nvPr/>
        </p:nvSpPr>
        <p:spPr>
          <a:xfrm rot="16200000">
            <a:off x="4148736" y="3192808"/>
            <a:ext cx="1781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/>
              <a:t>Interleaver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03734" y="2977806"/>
            <a:ext cx="72487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ym typeface="Wingdings"/>
              </a:rPr>
              <a:t></a:t>
            </a:r>
            <a:endParaRPr lang="en-US" sz="5000" dirty="0"/>
          </a:p>
        </p:txBody>
      </p:sp>
      <p:sp>
        <p:nvSpPr>
          <p:cNvPr id="149" name="TextBox 148"/>
          <p:cNvSpPr txBox="1"/>
          <p:nvPr/>
        </p:nvSpPr>
        <p:spPr>
          <a:xfrm>
            <a:off x="4511101" y="2996714"/>
            <a:ext cx="72487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ym typeface="Wingdings"/>
              </a:rPr>
              <a:t>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059768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164" grpId="0"/>
      <p:bldP spid="3" grpId="0"/>
      <p:bldP spid="63" grpId="0"/>
      <p:bldP spid="64" grpId="0" build="p"/>
      <p:bldP spid="90" grpId="1"/>
      <p:bldP spid="91" grpId="1"/>
      <p:bldP spid="92" grpId="1"/>
      <p:bldP spid="93" grpId="1"/>
      <p:bldP spid="8" grpId="0"/>
      <p:bldP spid="8" grpId="1"/>
      <p:bldP spid="149" grpId="0"/>
      <p:bldP spid="14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 </a:t>
            </a:r>
            <a:r>
              <a:rPr lang="en-US" dirty="0"/>
              <a:t>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45930"/>
            <a:ext cx="8596668" cy="3533201"/>
          </a:xfrm>
        </p:spPr>
        <p:txBody>
          <a:bodyPr/>
          <a:lstStyle/>
          <a:p>
            <a:r>
              <a:rPr lang="en-US" i="1" dirty="0" smtClean="0"/>
              <a:t>Concurrent</a:t>
            </a:r>
            <a:r>
              <a:rPr lang="en-US" dirty="0" smtClean="0"/>
              <a:t> Network </a:t>
            </a:r>
            <a:r>
              <a:rPr lang="en-US" dirty="0"/>
              <a:t>Processes</a:t>
            </a:r>
          </a:p>
          <a:p>
            <a:pPr lvl="1"/>
            <a:r>
              <a:rPr lang="en-US" dirty="0"/>
              <a:t>Feedforward (FF) - Weights and activations</a:t>
            </a:r>
          </a:p>
          <a:p>
            <a:pPr lvl="1"/>
            <a:r>
              <a:rPr lang="en-US" dirty="0"/>
              <a:t>Backpropagation (BP) - Weights, deltas and activation derivatives</a:t>
            </a:r>
          </a:p>
          <a:p>
            <a:pPr lvl="1"/>
            <a:r>
              <a:rPr lang="en-US" dirty="0"/>
              <a:t>Parameter Update (UP) - Weights, deltas and activations</a:t>
            </a:r>
          </a:p>
          <a:p>
            <a:pPr lvl="4"/>
            <a:endParaRPr lang="en-US" dirty="0"/>
          </a:p>
          <a:p>
            <a:r>
              <a:rPr lang="en-US" dirty="0"/>
              <a:t>Weights (edges) used in all </a:t>
            </a:r>
            <a:r>
              <a:rPr lang="en-US" dirty="0" smtClean="0"/>
              <a:t>processes</a:t>
            </a:r>
          </a:p>
          <a:p>
            <a:pPr lvl="1"/>
            <a:r>
              <a:rPr lang="en-US" dirty="0" smtClean="0"/>
              <a:t>Single weight memory bank</a:t>
            </a:r>
            <a:endParaRPr lang="en-US" dirty="0"/>
          </a:p>
          <a:p>
            <a:r>
              <a:rPr lang="en-US" dirty="0"/>
              <a:t>Process </a:t>
            </a:r>
            <a:r>
              <a:rPr lang="en-US" i="1" dirty="0"/>
              <a:t>z</a:t>
            </a:r>
            <a:r>
              <a:rPr lang="en-US" dirty="0"/>
              <a:t> </a:t>
            </a:r>
            <a:r>
              <a:rPr lang="en-US" dirty="0" smtClean="0"/>
              <a:t>sets of parameters </a:t>
            </a:r>
            <a:r>
              <a:rPr lang="en-US" dirty="0"/>
              <a:t>together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Sourya Dey, USC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A5CE-B579-3B4B-B5C9-CFE4CB0513F4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207504" y="5470571"/>
            <a:ext cx="3767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z</a:t>
            </a:r>
            <a:r>
              <a:rPr lang="en-US" sz="2400" b="1" dirty="0"/>
              <a:t> = Degree of parallelism</a:t>
            </a:r>
          </a:p>
        </p:txBody>
      </p:sp>
    </p:spTree>
    <p:extLst>
      <p:ext uri="{BB962C8B-B14F-4D97-AF65-F5344CB8AC3E}">
        <p14:creationId xmlns:p14="http://schemas.microsoft.com/office/powerpoint/2010/main" val="24474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Custom 9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3D7816"/>
      </a:accent1>
      <a:accent2>
        <a:srgbClr val="8FC126"/>
      </a:accent2>
      <a:accent3>
        <a:srgbClr val="E76617"/>
      </a:accent3>
      <a:accent4>
        <a:srgbClr val="BFA613"/>
      </a:accent4>
      <a:accent5>
        <a:srgbClr val="E6B91C"/>
      </a:accent5>
      <a:accent6>
        <a:srgbClr val="8FC126"/>
      </a:accent6>
      <a:hlink>
        <a:srgbClr val="0432FF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1497</TotalTime>
  <Words>1041</Words>
  <Application>Microsoft Macintosh PowerPoint</Application>
  <PresentationFormat>Widescreen</PresentationFormat>
  <Paragraphs>291</Paragraphs>
  <Slides>20</Slides>
  <Notes>13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Calibri</vt:lpstr>
      <vt:lpstr>Mangal</vt:lpstr>
      <vt:lpstr>Trebuchet MS</vt:lpstr>
      <vt:lpstr>Wingdings</vt:lpstr>
      <vt:lpstr>Wingdings 3</vt:lpstr>
      <vt:lpstr>Arial</vt:lpstr>
      <vt:lpstr>Facet</vt:lpstr>
      <vt:lpstr>Accelerating Training of DNNs via Sparse Edge Processing</vt:lpstr>
      <vt:lpstr>Overview of Current DNNs</vt:lpstr>
      <vt:lpstr>Highlights of our Research</vt:lpstr>
      <vt:lpstr>Typical Supervised Network</vt:lpstr>
      <vt:lpstr>Focus of the Present Work</vt:lpstr>
      <vt:lpstr>Sparsity</vt:lpstr>
      <vt:lpstr>Does predefined sparsity work?</vt:lpstr>
      <vt:lpstr>Interleaving and Spread</vt:lpstr>
      <vt:lpstr>Edge Processing</vt:lpstr>
      <vt:lpstr>Memory Organization</vt:lpstr>
      <vt:lpstr>Order of Accesses</vt:lpstr>
      <vt:lpstr>Operational Parallelization in a Junction</vt:lpstr>
      <vt:lpstr>Pipelining across Junctions - Speedup</vt:lpstr>
      <vt:lpstr>Architecture Flexibility</vt:lpstr>
      <vt:lpstr>Hardware Simulations</vt:lpstr>
      <vt:lpstr>RTL Fixed Point Results vs Floating Point</vt:lpstr>
      <vt:lpstr>Summary and Outstanding Issues</vt:lpstr>
      <vt:lpstr>PowerPoint Presentation</vt:lpstr>
      <vt:lpstr>Performance Analysis of Sparsity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Accelerating Training of Deep Neural Networks via Sparse Edge Processing</dc:title>
  <dc:creator>Sourya Dey</dc:creator>
  <cp:lastModifiedBy>Sourya Dey</cp:lastModifiedBy>
  <cp:revision>89</cp:revision>
  <dcterms:created xsi:type="dcterms:W3CDTF">2017-09-05T16:19:57Z</dcterms:created>
  <dcterms:modified xsi:type="dcterms:W3CDTF">2017-11-07T00:58:41Z</dcterms:modified>
</cp:coreProperties>
</file>

<file path=docProps/thumbnail.jpeg>
</file>